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0"/>
  </p:notesMasterIdLst>
  <p:sldIdLst>
    <p:sldId id="256" r:id="rId2"/>
    <p:sldId id="347" r:id="rId3"/>
    <p:sldId id="289" r:id="rId4"/>
    <p:sldId id="290" r:id="rId5"/>
    <p:sldId id="297" r:id="rId6"/>
    <p:sldId id="299" r:id="rId7"/>
    <p:sldId id="305" r:id="rId8"/>
    <p:sldId id="300" r:id="rId9"/>
    <p:sldId id="307" r:id="rId10"/>
    <p:sldId id="308" r:id="rId11"/>
    <p:sldId id="304" r:id="rId12"/>
    <p:sldId id="306" r:id="rId13"/>
    <p:sldId id="309" r:id="rId14"/>
    <p:sldId id="346" r:id="rId15"/>
    <p:sldId id="257" r:id="rId16"/>
    <p:sldId id="258" r:id="rId17"/>
    <p:sldId id="259" r:id="rId18"/>
    <p:sldId id="349" r:id="rId19"/>
    <p:sldId id="260" r:id="rId20"/>
    <p:sldId id="261" r:id="rId21"/>
    <p:sldId id="262" r:id="rId22"/>
    <p:sldId id="263" r:id="rId23"/>
    <p:sldId id="268" r:id="rId24"/>
    <p:sldId id="265" r:id="rId25"/>
    <p:sldId id="271" r:id="rId26"/>
    <p:sldId id="272" r:id="rId27"/>
    <p:sldId id="274" r:id="rId28"/>
    <p:sldId id="275" r:id="rId29"/>
    <p:sldId id="344" r:id="rId30"/>
    <p:sldId id="345" r:id="rId31"/>
    <p:sldId id="277" r:id="rId32"/>
    <p:sldId id="278" r:id="rId33"/>
    <p:sldId id="280" r:id="rId34"/>
    <p:sldId id="281" r:id="rId35"/>
    <p:sldId id="343" r:id="rId36"/>
    <p:sldId id="310" r:id="rId37"/>
    <p:sldId id="311" r:id="rId38"/>
    <p:sldId id="318" r:id="rId39"/>
    <p:sldId id="312" r:id="rId40"/>
    <p:sldId id="320" r:id="rId41"/>
    <p:sldId id="319" r:id="rId42"/>
    <p:sldId id="323" r:id="rId43"/>
    <p:sldId id="325" r:id="rId44"/>
    <p:sldId id="324" r:id="rId45"/>
    <p:sldId id="314" r:id="rId46"/>
    <p:sldId id="316" r:id="rId47"/>
    <p:sldId id="326" r:id="rId48"/>
    <p:sldId id="327" r:id="rId49"/>
    <p:sldId id="329" r:id="rId50"/>
    <p:sldId id="288" r:id="rId51"/>
    <p:sldId id="332" r:id="rId52"/>
    <p:sldId id="331" r:id="rId53"/>
    <p:sldId id="284" r:id="rId54"/>
    <p:sldId id="285" r:id="rId55"/>
    <p:sldId id="340" r:id="rId56"/>
    <p:sldId id="341" r:id="rId57"/>
    <p:sldId id="342" r:id="rId58"/>
    <p:sldId id="348" r:id="rId5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78"/>
    <a:srgbClr val="FF85FF"/>
    <a:srgbClr val="FF8AD8"/>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2F5"/>
          </a:solidFill>
        </a:fill>
      </a:tcStyle>
    </a:wholeTbl>
    <a:band2H>
      <a:tcTxStyle/>
      <a:tcStyle>
        <a:tcBdr/>
        <a:fill>
          <a:solidFill>
            <a:srgbClr val="E7F1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AEC"/>
          </a:solidFill>
        </a:fill>
      </a:tcStyle>
    </a:wholeTbl>
    <a:band2H>
      <a:tcTxStyle/>
      <a:tcStyle>
        <a:tcBdr/>
        <a:fill>
          <a:solidFill>
            <a:srgbClr val="E7F5F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0DF"/>
          </a:solidFill>
        </a:fill>
      </a:tcStyle>
    </a:wholeTbl>
    <a:band2H>
      <a:tcTxStyle/>
      <a:tcStyle>
        <a:tcBdr/>
        <a:fill>
          <a:solidFill>
            <a:srgbClr val="EAF0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5"/>
    <p:restoredTop sz="72183"/>
  </p:normalViewPr>
  <p:slideViewPr>
    <p:cSldViewPr snapToGrid="0">
      <p:cViewPr varScale="1">
        <p:scale>
          <a:sx n="100" d="100"/>
          <a:sy n="100"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can't cover everything in this short presentation, so we've put the slides, handouts, and links to other useful articles on our website, </a:t>
            </a:r>
            <a:r>
              <a:rPr lang="en-US" dirty="0" err="1"/>
              <a:t>groversenglish.com</a:t>
            </a:r>
            <a:r>
              <a:rPr lang="en-US" dirty="0"/>
              <a:t>.</a:t>
            </a:r>
          </a:p>
        </p:txBody>
      </p:sp>
    </p:spTree>
    <p:extLst>
      <p:ext uri="{BB962C8B-B14F-4D97-AF65-F5344CB8AC3E}">
        <p14:creationId xmlns:p14="http://schemas.microsoft.com/office/powerpoint/2010/main" val="193133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it seems like we’re advocating that you write a new resume for each application, you’re right. That is what we’re advocating. But there’s a trick to doing that.</a:t>
            </a:r>
          </a:p>
          <a:p>
            <a:endParaRPr lang="en-US" dirty="0"/>
          </a:p>
          <a:p>
            <a:r>
              <a:rPr lang="en-US" dirty="0"/>
              <a:t>We suggest you begin now compiling a “big list” or ”master resume” of everything you do that might be useful on a resume someday. Then, when you need to tailor a resume for a specific job, you can just pull items from your master resume to get the job done quickly. While this won’t be super important right now for you, you’ll be happy you started keeping a big list now when you finish college and write your first resumes for your career.</a:t>
            </a:r>
          </a:p>
        </p:txBody>
      </p:sp>
    </p:spTree>
    <p:extLst>
      <p:ext uri="{BB962C8B-B14F-4D97-AF65-F5344CB8AC3E}">
        <p14:creationId xmlns:p14="http://schemas.microsoft.com/office/powerpoint/2010/main" val="3698066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always read over our master resume the night before a job interview so that we have heads full of stories we can use to answer questions like “Tell me about a time you pacified a frustrated customer” or “Give me an example of a time you used criticism from your boss to improve.”</a:t>
            </a:r>
          </a:p>
        </p:txBody>
      </p:sp>
    </p:spTree>
    <p:extLst>
      <p:ext uri="{BB962C8B-B14F-4D97-AF65-F5344CB8AC3E}">
        <p14:creationId xmlns:p14="http://schemas.microsoft.com/office/powerpoint/2010/main" val="1980599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Don’t worry about formatting for your resume at first. While formatting can be impressive and fun to tinker with, the truth is that it can’t get you a job (though bad formatting can prevent it!). The content of your resume is what shows you to be the key they are looking for, so figure out what the lock looks like, choose what you want to include in your tailored resume, and get the wording right. Then you can worry about cramming it all on one page.</a:t>
            </a:r>
          </a:p>
        </p:txBody>
      </p:sp>
    </p:spTree>
    <p:extLst>
      <p:ext uri="{BB962C8B-B14F-4D97-AF65-F5344CB8AC3E}">
        <p14:creationId xmlns:p14="http://schemas.microsoft.com/office/powerpoint/2010/main" val="366440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moving from a master resume to a tailored resume, the question is how much detail you should include. For the most important things you want to convey (a particular skill or characteristic or experience), you should ratchet up the detail you give. For less important things or things that are merely there to round you out and show breadth, you’ll want to scale back on the detail.</a:t>
            </a:r>
          </a:p>
          <a:p>
            <a:endParaRPr lang="en-US" dirty="0"/>
          </a:p>
          <a:p>
            <a:r>
              <a:rPr lang="en-US" dirty="0"/>
              <a:t>The following slides give examples of how you can scale back or ratchet up the detail on a wide variety of resume entries.</a:t>
            </a:r>
          </a:p>
        </p:txBody>
      </p:sp>
    </p:spTree>
    <p:extLst>
      <p:ext uri="{BB962C8B-B14F-4D97-AF65-F5344CB8AC3E}">
        <p14:creationId xmlns:p14="http://schemas.microsoft.com/office/powerpoint/2010/main" val="2028733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basics of your education are the school name and date of graduation. The location of your school might be needed if your school won’t be known to your reader, and you can include your GPA if it’s impressive.</a:t>
            </a:r>
          </a:p>
          <a:p>
            <a:endParaRPr lang="en-US" dirty="0"/>
          </a:p>
          <a:p>
            <a:r>
              <a:rPr lang="en-US" dirty="0"/>
              <a:t>There are different ways of arranging this basic information, as shown in these two examples.</a:t>
            </a:r>
          </a:p>
        </p:txBody>
      </p:sp>
    </p:spTree>
    <p:extLst>
      <p:ext uri="{BB962C8B-B14F-4D97-AF65-F5344CB8AC3E}">
        <p14:creationId xmlns:p14="http://schemas.microsoft.com/office/powerpoint/2010/main" val="2780903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if your overall GPA isn’t good but you were on the honor roll several times? Here’s one way to hide the GPA but brag about the good quarters you had.</a:t>
            </a:r>
          </a:p>
        </p:txBody>
      </p:sp>
    </p:spTree>
    <p:extLst>
      <p:ext uri="{BB962C8B-B14F-4D97-AF65-F5344CB8AC3E}">
        <p14:creationId xmlns:p14="http://schemas.microsoft.com/office/powerpoint/2010/main" val="771618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lots of ways of convey the info—here’s another example. Not all schools use the same terminology (few schools, for example, use the Latin </a:t>
            </a:r>
            <a:r>
              <a:rPr lang="en-US" i="1" dirty="0"/>
              <a:t>cum laude</a:t>
            </a:r>
            <a:r>
              <a:rPr lang="en-US" dirty="0"/>
              <a:t> for the honor roll), so it’s okay to either explain what it means (previous slide) or change the wording to something more universal (seen here).</a:t>
            </a:r>
          </a:p>
        </p:txBody>
      </p:sp>
    </p:spTree>
    <p:extLst>
      <p:ext uri="{BB962C8B-B14F-4D97-AF65-F5344CB8AC3E}">
        <p14:creationId xmlns:p14="http://schemas.microsoft.com/office/powerpoint/2010/main" val="864232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if you’ve taken advanced or special topics courses that might impress your reader? You can definitely include those—maybe in the education section, or maybe in a section of their own, depending on the situation.</a:t>
            </a:r>
          </a:p>
        </p:txBody>
      </p:sp>
    </p:spTree>
    <p:extLst>
      <p:ext uri="{BB962C8B-B14F-4D97-AF65-F5344CB8AC3E}">
        <p14:creationId xmlns:p14="http://schemas.microsoft.com/office/powerpoint/2010/main" val="4255841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Maybe you’d like to include more info about such courses—you can do that too! This can be a great way to prove you have experiences and skills outside of holding a job.</a:t>
            </a:r>
          </a:p>
        </p:txBody>
      </p:sp>
    </p:spTree>
    <p:extLst>
      <p:ext uri="{BB962C8B-B14F-4D97-AF65-F5344CB8AC3E}">
        <p14:creationId xmlns:p14="http://schemas.microsoft.com/office/powerpoint/2010/main" val="2687412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combine all of these things for a really beefy education section on your resume, if needed.</a:t>
            </a:r>
          </a:p>
        </p:txBody>
      </p:sp>
    </p:spTree>
    <p:extLst>
      <p:ext uri="{BB962C8B-B14F-4D97-AF65-F5344CB8AC3E}">
        <p14:creationId xmlns:p14="http://schemas.microsoft.com/office/powerpoint/2010/main" val="2863856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biggest mistake people make with resumes is they treat them like a life story or a reference document that has to cover everything. Resumes are not these.</a:t>
            </a:r>
          </a:p>
        </p:txBody>
      </p:sp>
    </p:spTree>
    <p:extLst>
      <p:ext uri="{BB962C8B-B14F-4D97-AF65-F5344CB8AC3E}">
        <p14:creationId xmlns:p14="http://schemas.microsoft.com/office/powerpoint/2010/main" val="2777841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updating your master resume, note interesting experiences, projects, and stories of accomplishments so you don’t forget them (you will forget them).</a:t>
            </a:r>
          </a:p>
          <a:p>
            <a:endParaRPr lang="en-US" dirty="0"/>
          </a:p>
          <a:p>
            <a:r>
              <a:rPr lang="en-US" dirty="0"/>
              <a:t>Also, a term like “ACCP” isn’t widely used, so you might need to explain—here, we put “dual-credit course” in parentheses so any reader can understand.</a:t>
            </a:r>
          </a:p>
        </p:txBody>
      </p:sp>
    </p:spTree>
    <p:extLst>
      <p:ext uri="{BB962C8B-B14F-4D97-AF65-F5344CB8AC3E}">
        <p14:creationId xmlns:p14="http://schemas.microsoft.com/office/powerpoint/2010/main" val="2064251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basic entry for a job is the position title, employer and location, and dates of employment. </a:t>
            </a:r>
          </a:p>
        </p:txBody>
      </p:sp>
    </p:spTree>
    <p:extLst>
      <p:ext uri="{BB962C8B-B14F-4D97-AF65-F5344CB8AC3E}">
        <p14:creationId xmlns:p14="http://schemas.microsoft.com/office/powerpoint/2010/main" val="1545132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it’s also typical to include bullets or a paragraph going into detail about your experience. We’ll talk about crafting sentences like these later in the presentation.</a:t>
            </a:r>
          </a:p>
        </p:txBody>
      </p:sp>
    </p:spTree>
    <p:extLst>
      <p:ext uri="{BB962C8B-B14F-4D97-AF65-F5344CB8AC3E}">
        <p14:creationId xmlns:p14="http://schemas.microsoft.com/office/powerpoint/2010/main" val="999476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basic version of awards is the name of the award and the date you got it.</a:t>
            </a:r>
          </a:p>
        </p:txBody>
      </p:sp>
    </p:spTree>
    <p:extLst>
      <p:ext uri="{BB962C8B-B14F-4D97-AF65-F5344CB8AC3E}">
        <p14:creationId xmlns:p14="http://schemas.microsoft.com/office/powerpoint/2010/main" val="3215895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Occasionally, it might be useful to explain why an award is given. Here are two approaches to doing that, but you may find others.</a:t>
            </a:r>
          </a:p>
        </p:txBody>
      </p:sp>
    </p:spTree>
    <p:extLst>
      <p:ext uri="{BB962C8B-B14F-4D97-AF65-F5344CB8AC3E}">
        <p14:creationId xmlns:p14="http://schemas.microsoft.com/office/powerpoint/2010/main" val="339294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basic entry for a club is the name of the club and the dates of participation. If you help a leadership position, you should include that somehow.</a:t>
            </a:r>
          </a:p>
        </p:txBody>
      </p:sp>
    </p:spTree>
    <p:extLst>
      <p:ext uri="{BB962C8B-B14F-4D97-AF65-F5344CB8AC3E}">
        <p14:creationId xmlns:p14="http://schemas.microsoft.com/office/powerpoint/2010/main" val="2084244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also treat club involvement like a job, giving as much detail as you like to prove you have the skills and characteristics needed to open the lock at hand. List any notable things that happen in your club involvement on your master resume.</a:t>
            </a:r>
          </a:p>
        </p:txBody>
      </p:sp>
    </p:spTree>
    <p:extLst>
      <p:ext uri="{BB962C8B-B14F-4D97-AF65-F5344CB8AC3E}">
        <p14:creationId xmlns:p14="http://schemas.microsoft.com/office/powerpoint/2010/main" val="3825239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Sports look much like clubs.</a:t>
            </a:r>
          </a:p>
        </p:txBody>
      </p:sp>
    </p:spTree>
    <p:extLst>
      <p:ext uri="{BB962C8B-B14F-4D97-AF65-F5344CB8AC3E}">
        <p14:creationId xmlns:p14="http://schemas.microsoft.com/office/powerpoint/2010/main" val="3609268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like clubs, you can include more detail when it serves your purpose.</a:t>
            </a:r>
          </a:p>
        </p:txBody>
      </p:sp>
    </p:spTree>
    <p:extLst>
      <p:ext uri="{BB962C8B-B14F-4D97-AF65-F5344CB8AC3E}">
        <p14:creationId xmlns:p14="http://schemas.microsoft.com/office/powerpoint/2010/main" val="3225135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one difference about service is that you might want to include a count of hours, though that’s not required.</a:t>
            </a:r>
          </a:p>
        </p:txBody>
      </p:sp>
    </p:spTree>
    <p:extLst>
      <p:ext uri="{BB962C8B-B14F-4D97-AF65-F5344CB8AC3E}">
        <p14:creationId xmlns:p14="http://schemas.microsoft.com/office/powerpoint/2010/main" val="1123252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proper way to think about a resume is to think about it from the employer’s/college’s perspective. When an employer goes to hire, it’s because they have a job that needs doing. As an analogy: they have a lock that needs to be opened. They are looking for the key—that is, the person with the right skills and characteristics to open that lock.</a:t>
            </a:r>
          </a:p>
        </p:txBody>
      </p:sp>
    </p:spTree>
    <p:extLst>
      <p:ext uri="{BB962C8B-B14F-4D97-AF65-F5344CB8AC3E}">
        <p14:creationId xmlns:p14="http://schemas.microsoft.com/office/powerpoint/2010/main" val="3380037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with any other category, you can add details when needed.</a:t>
            </a:r>
          </a:p>
        </p:txBody>
      </p:sp>
    </p:spTree>
    <p:extLst>
      <p:ext uri="{BB962C8B-B14F-4D97-AF65-F5344CB8AC3E}">
        <p14:creationId xmlns:p14="http://schemas.microsoft.com/office/powerpoint/2010/main" val="1484520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Sion gives you lots of opportunities for experiential learning, which is really great content for a resume. For example, the deep dives you complete can show colleges how broadly curious you are.</a:t>
            </a:r>
          </a:p>
        </p:txBody>
      </p:sp>
    </p:spTree>
    <p:extLst>
      <p:ext uri="{BB962C8B-B14F-4D97-AF65-F5344CB8AC3E}">
        <p14:creationId xmlns:p14="http://schemas.microsoft.com/office/powerpoint/2010/main" val="2003347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Include additional detail when it serve your purpose.</a:t>
            </a:r>
          </a:p>
        </p:txBody>
      </p:sp>
    </p:spTree>
    <p:extLst>
      <p:ext uri="{BB962C8B-B14F-4D97-AF65-F5344CB8AC3E}">
        <p14:creationId xmlns:p14="http://schemas.microsoft.com/office/powerpoint/2010/main" val="2247479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We’ve said a lot about including additional detail, but how do you actually do that? </a:t>
            </a:r>
          </a:p>
          <a:p>
            <a:endParaRPr lang="en-US" dirty="0"/>
          </a:p>
          <a:p>
            <a:r>
              <a:rPr lang="en-US" dirty="0"/>
              <a:t>The following slides present some principles to follow and give examples.</a:t>
            </a:r>
          </a:p>
        </p:txBody>
      </p:sp>
    </p:spTree>
    <p:extLst>
      <p:ext uri="{BB962C8B-B14F-4D97-AF65-F5344CB8AC3E}">
        <p14:creationId xmlns:p14="http://schemas.microsoft.com/office/powerpoint/2010/main" val="2489028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Sometimes looking at a list of strong verbs gives you an idea for a totally new sentence, like this one. Sometimes there isn’t a better verb for a thing, like “deliver.”</a:t>
            </a:r>
          </a:p>
        </p:txBody>
      </p:sp>
    </p:spTree>
    <p:extLst>
      <p:ext uri="{BB962C8B-B14F-4D97-AF65-F5344CB8AC3E}">
        <p14:creationId xmlns:p14="http://schemas.microsoft.com/office/powerpoint/2010/main" val="13677152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key thing. If you made smoothies at your past job and are applying to another smoothie shop, then sure, tell us your job duties at that old job. But if the new job isn’t like the old one, we want to hear about the skills you demonstrated there, not the duties you completed.</a:t>
            </a:r>
          </a:p>
        </p:txBody>
      </p:sp>
    </p:spTree>
    <p:extLst>
      <p:ext uri="{BB962C8B-B14F-4D97-AF65-F5344CB8AC3E}">
        <p14:creationId xmlns:p14="http://schemas.microsoft.com/office/powerpoint/2010/main" val="1615010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first sentence is already halfway there—it’s hinting at the writer’s customer service skills.</a:t>
            </a:r>
          </a:p>
        </p:txBody>
      </p:sp>
    </p:spTree>
    <p:extLst>
      <p:ext uri="{BB962C8B-B14F-4D97-AF65-F5344CB8AC3E}">
        <p14:creationId xmlns:p14="http://schemas.microsoft.com/office/powerpoint/2010/main" val="19406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it can be stronger!</a:t>
            </a:r>
          </a:p>
        </p:txBody>
      </p:sp>
    </p:spTree>
    <p:extLst>
      <p:ext uri="{BB962C8B-B14F-4D97-AF65-F5344CB8AC3E}">
        <p14:creationId xmlns:p14="http://schemas.microsoft.com/office/powerpoint/2010/main" val="3820732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check out how “Delivered pizzas” can be tailored to demonstrate a bunch of desired skills. When we say employers are looking for keys to open locks, this is what we mean. They aren’t looking for people who can deliver pizzas—they are looking for responsible, kind, careful employees that they can train with whatever new skills the job needs.</a:t>
            </a:r>
          </a:p>
        </p:txBody>
      </p:sp>
    </p:spTree>
    <p:extLst>
      <p:ext uri="{BB962C8B-B14F-4D97-AF65-F5344CB8AC3E}">
        <p14:creationId xmlns:p14="http://schemas.microsoft.com/office/powerpoint/2010/main" val="9455202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Don’t sell yourself short, but don’t oversell either. Readers can smell BS a long way away.</a:t>
            </a:r>
          </a:p>
          <a:p>
            <a:endParaRPr lang="en-US" dirty="0"/>
          </a:p>
          <a:p>
            <a:r>
              <a:rPr lang="en-US" dirty="0"/>
              <a:t>One trick is to anchor each skill you are bragging about in a job duty, experience, or praise you had. “Delivered exceptional customer service” sounds a bit overblown, but “Recognized for customer service skill by being named employee of the month twice” is believable.</a:t>
            </a:r>
          </a:p>
        </p:txBody>
      </p:sp>
    </p:spTree>
    <p:extLst>
      <p:ext uri="{BB962C8B-B14F-4D97-AF65-F5344CB8AC3E}">
        <p14:creationId xmlns:p14="http://schemas.microsoft.com/office/powerpoint/2010/main" val="449112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can be frustrating to think about sending out a resume that will end up in a huge stack and only get a few seconds of the employer’s attention before they decide who to interview. But because so many people don’t understand what a resume is really for, they quickly put themselves out of the running.</a:t>
            </a:r>
          </a:p>
        </p:txBody>
      </p:sp>
    </p:spTree>
    <p:extLst>
      <p:ext uri="{BB962C8B-B14F-4D97-AF65-F5344CB8AC3E}">
        <p14:creationId xmlns:p14="http://schemas.microsoft.com/office/powerpoint/2010/main" val="42831375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Powerful verbs and interesting nouns are meatball words, and they keep a reader’s attention much better than prepositions, articles, helping verbs, and the like.</a:t>
            </a:r>
          </a:p>
        </p:txBody>
      </p:sp>
    </p:spTree>
    <p:extLst>
      <p:ext uri="{BB962C8B-B14F-4D97-AF65-F5344CB8AC3E}">
        <p14:creationId xmlns:p14="http://schemas.microsoft.com/office/powerpoint/2010/main" val="5131802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several real-world examples of resumes (all but Charlotte’s, however, are for college grads). You can see how they differ in how they treat their content and how they approach formatting.</a:t>
            </a:r>
          </a:p>
          <a:p>
            <a:endParaRPr lang="en-US" dirty="0"/>
          </a:p>
          <a:p>
            <a:r>
              <a:rPr lang="en-US" dirty="0"/>
              <a:t>All of these were made in Microsoft Word (except for Val’s), proving you don’t need elaborate software to make a readable, beautiful resume.</a:t>
            </a:r>
          </a:p>
        </p:txBody>
      </p:sp>
    </p:spTree>
    <p:extLst>
      <p:ext uri="{BB962C8B-B14F-4D97-AF65-F5344CB8AC3E}">
        <p14:creationId xmlns:p14="http://schemas.microsoft.com/office/powerpoint/2010/main" val="2851933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Amanda was an engineering master’s student applying for her first career position. William was an engineering undergraduate applying to graduate school. </a:t>
            </a:r>
          </a:p>
          <a:p>
            <a:endParaRPr lang="en-US" dirty="0"/>
          </a:p>
          <a:p>
            <a:r>
              <a:rPr lang="en-US" dirty="0"/>
              <a:t>Notice how Amanda includes her job as a server but doesn’t waste space saying anything about it—it’s presence alone proves she could hold down a job and school simultaneously, which is enough in this context. </a:t>
            </a:r>
          </a:p>
          <a:p>
            <a:endParaRPr lang="en-US" dirty="0"/>
          </a:p>
          <a:p>
            <a:r>
              <a:rPr lang="en-US" dirty="0"/>
              <a:t>Notice how William cleverly arranges his skillset.</a:t>
            </a:r>
          </a:p>
        </p:txBody>
      </p:sp>
    </p:spTree>
    <p:extLst>
      <p:ext uri="{BB962C8B-B14F-4D97-AF65-F5344CB8AC3E}">
        <p14:creationId xmlns:p14="http://schemas.microsoft.com/office/powerpoint/2010/main" val="1476198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Trevor, a computer animator, focuses on skills and experience (and doesn’t even have a section for education!) because that’s what studios value most. He also links to his portfolio.</a:t>
            </a:r>
          </a:p>
          <a:p>
            <a:endParaRPr lang="en-US" dirty="0"/>
          </a:p>
          <a:p>
            <a:r>
              <a:rPr lang="en-US" dirty="0"/>
              <a:t>Jonathan, a chef, focuses on his on-the-job experience because that’s what proves a chef’s skill.</a:t>
            </a:r>
          </a:p>
        </p:txBody>
      </p:sp>
    </p:spTree>
    <p:extLst>
      <p:ext uri="{BB962C8B-B14F-4D97-AF65-F5344CB8AC3E}">
        <p14:creationId xmlns:p14="http://schemas.microsoft.com/office/powerpoint/2010/main" val="35015414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Charlotte is a recent high school grad looking for a barista job.</a:t>
            </a:r>
          </a:p>
          <a:p>
            <a:endParaRPr lang="en-US" dirty="0"/>
          </a:p>
          <a:p>
            <a:r>
              <a:rPr lang="en-US" dirty="0"/>
              <a:t>Megan, an experienced professional, uses a columned approach to cram a lot of info on one page and keep it organized and readable.</a:t>
            </a:r>
          </a:p>
        </p:txBody>
      </p:sp>
    </p:spTree>
    <p:extLst>
      <p:ext uri="{BB962C8B-B14F-4D97-AF65-F5344CB8AC3E}">
        <p14:creationId xmlns:p14="http://schemas.microsoft.com/office/powerpoint/2010/main" val="21519162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design of Valerie’s resume is tangible proof of her artistic ability.</a:t>
            </a:r>
          </a:p>
          <a:p>
            <a:endParaRPr lang="en-US" dirty="0"/>
          </a:p>
          <a:p>
            <a:r>
              <a:rPr lang="en-US" dirty="0"/>
              <a:t>David’s resume (that’s me!) includes a section on publications and presentations because that’s a key part of an English professor’s gig.</a:t>
            </a:r>
          </a:p>
        </p:txBody>
      </p:sp>
    </p:spTree>
    <p:extLst>
      <p:ext uri="{BB962C8B-B14F-4D97-AF65-F5344CB8AC3E}">
        <p14:creationId xmlns:p14="http://schemas.microsoft.com/office/powerpoint/2010/main" val="4047861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large portion of resumes turned in for the average job are life stories, and the reader can’t see in the 10 seconds they have to spare whether, amongst all that detail, the person in question looks like the right key.</a:t>
            </a:r>
          </a:p>
          <a:p>
            <a:endParaRPr lang="en-US" dirty="0"/>
          </a:p>
          <a:p>
            <a:r>
              <a:rPr lang="en-US" dirty="0"/>
              <a:t>Another portion of resumes are more focused, presenting their writers as keyrings, able to open a wide variety of locks. While it’s good to have a lot of needed skills, again it’s hard for the reader to determine in just a few seconds whether one of those keys can open their lock.</a:t>
            </a:r>
          </a:p>
          <a:p>
            <a:endParaRPr lang="en-US" dirty="0"/>
          </a:p>
          <a:p>
            <a:r>
              <a:rPr lang="en-US" dirty="0"/>
              <a:t>The only resumes you’ll actually be competing against are those that present the writer as a single key, one that looks like it’ll open the lock in question. In other words, the ones that cut all the unnecessary stuff and clearly indicate that the writer has the skills and characteristics the employer is looking for. These people are the ones who get called in for interviews.</a:t>
            </a:r>
          </a:p>
        </p:txBody>
      </p:sp>
    </p:spTree>
    <p:extLst>
      <p:ext uri="{BB962C8B-B14F-4D97-AF65-F5344CB8AC3E}">
        <p14:creationId xmlns:p14="http://schemas.microsoft.com/office/powerpoint/2010/main" val="30803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two resumes from the same fictitious Sion student. Same person, but presented as different keys. If you look closely, you’ll see how she presents herself one way to appeal to a college (left) and another way to appeal to an employer (right). For example, on the left she lists the jobs she’s held, but she doesn’t go into detail about what she did at those jobs, and she puts them in an out of the way space. This is because, while having a job indicates she is responsible and can multitask and learn new skills (all things a college is looking for in students), the university doesn’t need other details to get that message and other things she can include on the resume make a stronger argument about her “key-ness” for college.</a:t>
            </a:r>
          </a:p>
          <a:p>
            <a:endParaRPr lang="en-US" dirty="0"/>
          </a:p>
          <a:p>
            <a:r>
              <a:rPr lang="en-US" dirty="0"/>
              <a:t>When applying for a new job, however, it makes sense for her to put her previous work experience near the top and to go into detail about what she did in those jobs and what skills she developed there.</a:t>
            </a:r>
          </a:p>
        </p:txBody>
      </p:sp>
    </p:spTree>
    <p:extLst>
      <p:ext uri="{BB962C8B-B14F-4D97-AF65-F5344CB8AC3E}">
        <p14:creationId xmlns:p14="http://schemas.microsoft.com/office/powerpoint/2010/main" val="1834550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Good news! When we’re talking about college admissions and the types of jobs teenagers typically get (food service, retail, etc.), the ”locks” are generally the same across the board.</a:t>
            </a:r>
          </a:p>
        </p:txBody>
      </p:sp>
    </p:spTree>
    <p:extLst>
      <p:ext uri="{BB962C8B-B14F-4D97-AF65-F5344CB8AC3E}">
        <p14:creationId xmlns:p14="http://schemas.microsoft.com/office/powerpoint/2010/main" val="2652959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Universities across the country are all looking for the same basic type of student, shown here. Admitting a student is a risk for the university—anyone they admit means there’s another student they can’t admit, and if the student drops out before earning a degree, that’s a lot of money, resources, and reputation gone to waste (and nationally, the number of students who finish a degree within 6 years of starting is quite low).</a:t>
            </a:r>
          </a:p>
          <a:p>
            <a:endParaRPr lang="en-US" dirty="0"/>
          </a:p>
          <a:p>
            <a:r>
              <a:rPr lang="en-US" dirty="0"/>
              <a:t>Make your resume (and other application materials) convey these attributes about you to have the best chance for admission.</a:t>
            </a:r>
          </a:p>
        </p:txBody>
      </p:sp>
    </p:spTree>
    <p:extLst>
      <p:ext uri="{BB962C8B-B14F-4D97-AF65-F5344CB8AC3E}">
        <p14:creationId xmlns:p14="http://schemas.microsoft.com/office/powerpoint/2010/main" val="1169631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Food service, retail, manual labor, lifeguarding, and beginning office jobs don’t tend to require a bunch of elaborate hard skills—those types of jobs are reserved for those who finish college or trade school or apprenticeships. So what are employers looking for from teenagers? These qualities!</a:t>
            </a:r>
          </a:p>
        </p:txBody>
      </p:sp>
    </p:spTree>
    <p:extLst>
      <p:ext uri="{BB962C8B-B14F-4D97-AF65-F5344CB8AC3E}">
        <p14:creationId xmlns:p14="http://schemas.microsoft.com/office/powerpoint/2010/main" val="2451987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4" name="Rectangle 6"/>
          <p:cNvSpPr/>
          <p:nvPr/>
        </p:nvSpPr>
        <p:spPr>
          <a:xfrm>
            <a:off x="1" y="6400800"/>
            <a:ext cx="12192001" cy="457200"/>
          </a:xfrm>
          <a:prstGeom prst="rect">
            <a:avLst/>
          </a:prstGeom>
          <a:solidFill>
            <a:schemeClr val="accent2"/>
          </a:solidFill>
          <a:ln w="12700">
            <a:miter lim="400000"/>
          </a:ln>
        </p:spPr>
        <p:txBody>
          <a:bodyPr lIns="45719" rIns="45719"/>
          <a:lstStyle/>
          <a:p>
            <a:endParaRPr/>
          </a:p>
        </p:txBody>
      </p:sp>
      <p:sp>
        <p:nvSpPr>
          <p:cNvPr id="15" name="Rectangle 7"/>
          <p:cNvSpPr/>
          <p:nvPr/>
        </p:nvSpPr>
        <p:spPr>
          <a:xfrm>
            <a:off x="1" y="6334316"/>
            <a:ext cx="12192001" cy="66485"/>
          </a:xfrm>
          <a:prstGeom prst="rect">
            <a:avLst/>
          </a:prstGeom>
          <a:solidFill>
            <a:schemeClr val="accent1"/>
          </a:solidFill>
          <a:ln w="12700">
            <a:miter lim="400000"/>
          </a:ln>
        </p:spPr>
        <p:txBody>
          <a:bodyPr lIns="45719" rIns="45719"/>
          <a:lstStyle/>
          <a:p>
            <a:endParaRPr/>
          </a:p>
        </p:txBody>
      </p:sp>
      <p:sp>
        <p:nvSpPr>
          <p:cNvPr id="16" name="Title Text"/>
          <p:cNvSpPr txBox="1">
            <a:spLocks noGrp="1"/>
          </p:cNvSpPr>
          <p:nvPr>
            <p:ph type="title"/>
          </p:nvPr>
        </p:nvSpPr>
        <p:spPr>
          <a:xfrm>
            <a:off x="1097280" y="758951"/>
            <a:ext cx="10058401" cy="3566161"/>
          </a:xfrm>
          <a:prstGeom prst="rect">
            <a:avLst/>
          </a:prstGeom>
        </p:spPr>
        <p:txBody>
          <a:bodyPr/>
          <a:lstStyle>
            <a:lvl1pPr>
              <a:defRPr sz="8000">
                <a:solidFill>
                  <a:srgbClr val="262626"/>
                </a:solidFill>
              </a:defRPr>
            </a:lvl1pPr>
          </a:lstStyle>
          <a:p>
            <a:r>
              <a:t>Title Text</a:t>
            </a:r>
          </a:p>
        </p:txBody>
      </p:sp>
      <p:sp>
        <p:nvSpPr>
          <p:cNvPr id="17" name="Body Level One…"/>
          <p:cNvSpPr txBox="1">
            <a:spLocks noGrp="1"/>
          </p:cNvSpPr>
          <p:nvPr>
            <p:ph type="body" sz="quarter" idx="1"/>
          </p:nvPr>
        </p:nvSpPr>
        <p:spPr>
          <a:xfrm>
            <a:off x="1100050" y="4455621"/>
            <a:ext cx="10058401" cy="1143001"/>
          </a:xfrm>
          <a:prstGeom prst="rect">
            <a:avLst/>
          </a:prstGeom>
        </p:spPr>
        <p:txBody>
          <a:bodyPr lIns="45719" tIns="45719" rIns="45719" bIns="45719"/>
          <a:lstStyle>
            <a:lvl1pPr marL="0" indent="0">
              <a:buClrTx/>
              <a:buSzTx/>
              <a:buFontTx/>
              <a:buNone/>
              <a:defRPr sz="2400" cap="all" spc="200">
                <a:solidFill>
                  <a:srgbClr val="344068"/>
                </a:solidFill>
                <a:latin typeface="Calibri Light"/>
                <a:ea typeface="Calibri Light"/>
                <a:cs typeface="Calibri Light"/>
                <a:sym typeface="Calibri Light"/>
              </a:defRPr>
            </a:lvl1pPr>
            <a:lvl2pPr marL="0" indent="457200">
              <a:buClrTx/>
              <a:buSzTx/>
              <a:buFontTx/>
              <a:buNone/>
              <a:defRPr sz="2400" cap="all" spc="200">
                <a:solidFill>
                  <a:srgbClr val="344068"/>
                </a:solidFill>
                <a:latin typeface="Calibri Light"/>
                <a:ea typeface="Calibri Light"/>
                <a:cs typeface="Calibri Light"/>
                <a:sym typeface="Calibri Light"/>
              </a:defRPr>
            </a:lvl2pPr>
            <a:lvl3pPr marL="0" indent="914400">
              <a:buClrTx/>
              <a:buSzTx/>
              <a:buFontTx/>
              <a:buNone/>
              <a:defRPr sz="2400" cap="all" spc="200">
                <a:solidFill>
                  <a:srgbClr val="344068"/>
                </a:solidFill>
                <a:latin typeface="Calibri Light"/>
                <a:ea typeface="Calibri Light"/>
                <a:cs typeface="Calibri Light"/>
                <a:sym typeface="Calibri Light"/>
              </a:defRPr>
            </a:lvl3pPr>
            <a:lvl4pPr marL="0" indent="1371600">
              <a:buClrTx/>
              <a:buSzTx/>
              <a:buFontTx/>
              <a:buNone/>
              <a:defRPr sz="2400" cap="all" spc="200">
                <a:solidFill>
                  <a:srgbClr val="344068"/>
                </a:solidFill>
                <a:latin typeface="Calibri Light"/>
                <a:ea typeface="Calibri Light"/>
                <a:cs typeface="Calibri Light"/>
                <a:sym typeface="Calibri Light"/>
              </a:defRPr>
            </a:lvl4pPr>
            <a:lvl5pPr marL="0" indent="1828800">
              <a:buClrTx/>
              <a:buSzTx/>
              <a:buFontTx/>
              <a:buNone/>
              <a:defRPr sz="2400" cap="all" spc="200">
                <a:solidFill>
                  <a:srgbClr val="344068"/>
                </a:solidFill>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18" name="Straight Connector 8"/>
          <p:cNvSpPr/>
          <p:nvPr/>
        </p:nvSpPr>
        <p:spPr>
          <a:xfrm>
            <a:off x="1207657" y="4343400"/>
            <a:ext cx="9875521" cy="0"/>
          </a:xfrm>
          <a:prstGeom prst="line">
            <a:avLst/>
          </a:prstGeom>
          <a:ln w="6350">
            <a:solidFill>
              <a:srgbClr val="808080"/>
            </a:solidFill>
          </a:ln>
        </p:spPr>
        <p:txBody>
          <a:bodyPr lIns="45719" rIns="45719"/>
          <a:lstStyle/>
          <a:p>
            <a:endParaRP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idx="1"/>
          </p:nvPr>
        </p:nvSpPr>
        <p:spPr>
          <a:xfrm>
            <a:off x="1097280" y="1845734"/>
            <a:ext cx="10058401" cy="40233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5" name="Rectangle 6"/>
          <p:cNvSpPr/>
          <p:nvPr/>
        </p:nvSpPr>
        <p:spPr>
          <a:xfrm>
            <a:off x="3175" y="6400800"/>
            <a:ext cx="12188825" cy="457200"/>
          </a:xfrm>
          <a:prstGeom prst="rect">
            <a:avLst/>
          </a:prstGeom>
          <a:solidFill>
            <a:schemeClr val="accent2"/>
          </a:solidFill>
          <a:ln w="12700">
            <a:miter lim="400000"/>
          </a:ln>
        </p:spPr>
        <p:txBody>
          <a:bodyPr lIns="45719" rIns="45719"/>
          <a:lstStyle/>
          <a:p>
            <a:endParaRPr/>
          </a:p>
        </p:txBody>
      </p:sp>
      <p:sp>
        <p:nvSpPr>
          <p:cNvPr id="36" name="Rectangle 7"/>
          <p:cNvSpPr/>
          <p:nvPr/>
        </p:nvSpPr>
        <p:spPr>
          <a:xfrm>
            <a:off x="14" y="6334316"/>
            <a:ext cx="12188826" cy="64009"/>
          </a:xfrm>
          <a:prstGeom prst="rect">
            <a:avLst/>
          </a:prstGeom>
          <a:solidFill>
            <a:schemeClr val="accent1"/>
          </a:solidFill>
          <a:ln w="12700">
            <a:miter lim="400000"/>
          </a:ln>
        </p:spPr>
        <p:txBody>
          <a:bodyPr lIns="45719" rIns="45719"/>
          <a:lstStyle/>
          <a:p>
            <a:endParaRPr/>
          </a:p>
        </p:txBody>
      </p:sp>
      <p:sp>
        <p:nvSpPr>
          <p:cNvPr id="37" name="Title Text"/>
          <p:cNvSpPr txBox="1">
            <a:spLocks noGrp="1"/>
          </p:cNvSpPr>
          <p:nvPr>
            <p:ph type="title"/>
          </p:nvPr>
        </p:nvSpPr>
        <p:spPr>
          <a:xfrm>
            <a:off x="1097280" y="758951"/>
            <a:ext cx="10058401" cy="3566161"/>
          </a:xfrm>
          <a:prstGeom prst="rect">
            <a:avLst/>
          </a:prstGeom>
        </p:spPr>
        <p:txBody>
          <a:bodyPr/>
          <a:lstStyle>
            <a:lvl1pPr>
              <a:defRPr sz="8000">
                <a:solidFill>
                  <a:srgbClr val="262626"/>
                </a:solidFill>
              </a:defRPr>
            </a:lvl1pPr>
          </a:lstStyle>
          <a:p>
            <a:r>
              <a:t>Title Text</a:t>
            </a:r>
          </a:p>
        </p:txBody>
      </p:sp>
      <p:sp>
        <p:nvSpPr>
          <p:cNvPr id="38" name="Body Level One…"/>
          <p:cNvSpPr txBox="1">
            <a:spLocks noGrp="1"/>
          </p:cNvSpPr>
          <p:nvPr>
            <p:ph type="body" sz="quarter" idx="1"/>
          </p:nvPr>
        </p:nvSpPr>
        <p:spPr>
          <a:xfrm>
            <a:off x="1097280" y="4453128"/>
            <a:ext cx="10058401" cy="1143001"/>
          </a:xfrm>
          <a:prstGeom prst="rect">
            <a:avLst/>
          </a:prstGeom>
        </p:spPr>
        <p:txBody>
          <a:bodyPr lIns="45719" tIns="45719" rIns="45719" bIns="45719"/>
          <a:lstStyle>
            <a:lvl1pPr marL="0" indent="0">
              <a:buClrTx/>
              <a:buSzTx/>
              <a:buFontTx/>
              <a:buNone/>
              <a:defRPr sz="2400" cap="all" spc="200">
                <a:solidFill>
                  <a:srgbClr val="344068"/>
                </a:solidFill>
                <a:latin typeface="Calibri Light"/>
                <a:ea typeface="Calibri Light"/>
                <a:cs typeface="Calibri Light"/>
                <a:sym typeface="Calibri Light"/>
              </a:defRPr>
            </a:lvl1pPr>
            <a:lvl2pPr marL="0" indent="457200">
              <a:buClrTx/>
              <a:buSzTx/>
              <a:buFontTx/>
              <a:buNone/>
              <a:defRPr sz="2400" cap="all" spc="200">
                <a:solidFill>
                  <a:srgbClr val="344068"/>
                </a:solidFill>
                <a:latin typeface="Calibri Light"/>
                <a:ea typeface="Calibri Light"/>
                <a:cs typeface="Calibri Light"/>
                <a:sym typeface="Calibri Light"/>
              </a:defRPr>
            </a:lvl2pPr>
            <a:lvl3pPr marL="0" indent="914400">
              <a:buClrTx/>
              <a:buSzTx/>
              <a:buFontTx/>
              <a:buNone/>
              <a:defRPr sz="2400" cap="all" spc="200">
                <a:solidFill>
                  <a:srgbClr val="344068"/>
                </a:solidFill>
                <a:latin typeface="Calibri Light"/>
                <a:ea typeface="Calibri Light"/>
                <a:cs typeface="Calibri Light"/>
                <a:sym typeface="Calibri Light"/>
              </a:defRPr>
            </a:lvl3pPr>
            <a:lvl4pPr marL="0" indent="1371600">
              <a:buClrTx/>
              <a:buSzTx/>
              <a:buFontTx/>
              <a:buNone/>
              <a:defRPr sz="2400" cap="all" spc="200">
                <a:solidFill>
                  <a:srgbClr val="344068"/>
                </a:solidFill>
                <a:latin typeface="Calibri Light"/>
                <a:ea typeface="Calibri Light"/>
                <a:cs typeface="Calibri Light"/>
                <a:sym typeface="Calibri Light"/>
              </a:defRPr>
            </a:lvl4pPr>
            <a:lvl5pPr marL="0" indent="1828800">
              <a:buClrTx/>
              <a:buSzTx/>
              <a:buFontTx/>
              <a:buNone/>
              <a:defRPr sz="2400" cap="all" spc="200">
                <a:solidFill>
                  <a:srgbClr val="344068"/>
                </a:solidFill>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39" name="Straight Connector 8"/>
          <p:cNvSpPr/>
          <p:nvPr/>
        </p:nvSpPr>
        <p:spPr>
          <a:xfrm>
            <a:off x="1207657" y="4343400"/>
            <a:ext cx="9875521" cy="0"/>
          </a:xfrm>
          <a:prstGeom prst="line">
            <a:avLst/>
          </a:prstGeom>
          <a:ln w="6350">
            <a:solidFill>
              <a:srgbClr val="808080"/>
            </a:solidFill>
          </a:ln>
        </p:spPr>
        <p:txBody>
          <a:bodyPr lIns="45719" rIns="45719"/>
          <a:lstStyle/>
          <a:p>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half" idx="1"/>
          </p:nvPr>
        </p:nvSpPr>
        <p:spPr>
          <a:xfrm>
            <a:off x="1097280" y="1845734"/>
            <a:ext cx="4937760" cy="40233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sz="quarter" idx="1"/>
          </p:nvPr>
        </p:nvSpPr>
        <p:spPr>
          <a:xfrm>
            <a:off x="1097280" y="1846052"/>
            <a:ext cx="4937760" cy="736283"/>
          </a:xfrm>
          <a:prstGeom prst="rect">
            <a:avLst/>
          </a:prstGeom>
        </p:spPr>
        <p:txBody>
          <a:bodyPr lIns="45719" tIns="45719" rIns="45719" bIns="45719" anchor="ctr"/>
          <a:lstStyle>
            <a:lvl1pPr marL="0" indent="0">
              <a:buClrTx/>
              <a:buSzTx/>
              <a:buFontTx/>
              <a:buNone/>
              <a:defRPr cap="all">
                <a:solidFill>
                  <a:srgbClr val="344068"/>
                </a:solidFill>
              </a:defRPr>
            </a:lvl1pPr>
            <a:lvl2pPr marL="0" indent="457200">
              <a:buClrTx/>
              <a:buSzTx/>
              <a:buFontTx/>
              <a:buNone/>
              <a:defRPr cap="all">
                <a:solidFill>
                  <a:srgbClr val="344068"/>
                </a:solidFill>
              </a:defRPr>
            </a:lvl2pPr>
            <a:lvl3pPr marL="0" indent="914400">
              <a:buClrTx/>
              <a:buSzTx/>
              <a:buFontTx/>
              <a:buNone/>
              <a:defRPr cap="all">
                <a:solidFill>
                  <a:srgbClr val="344068"/>
                </a:solidFill>
              </a:defRPr>
            </a:lvl3pPr>
            <a:lvl4pPr marL="0" indent="1371600">
              <a:buClrTx/>
              <a:buSzTx/>
              <a:buFontTx/>
              <a:buNone/>
              <a:defRPr cap="all">
                <a:solidFill>
                  <a:srgbClr val="344068"/>
                </a:solidFill>
              </a:defRPr>
            </a:lvl4pPr>
            <a:lvl5pPr marL="0" indent="1828800">
              <a:buClrTx/>
              <a:buSzTx/>
              <a:buFontTx/>
              <a:buNone/>
              <a:defRPr cap="all">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58" name="Text Placeholder 4"/>
          <p:cNvSpPr>
            <a:spLocks noGrp="1"/>
          </p:cNvSpPr>
          <p:nvPr>
            <p:ph type="body" sz="quarter" idx="21"/>
          </p:nvPr>
        </p:nvSpPr>
        <p:spPr>
          <a:xfrm>
            <a:off x="6217919" y="1846052"/>
            <a:ext cx="4937762" cy="736283"/>
          </a:xfrm>
          <a:prstGeom prst="rect">
            <a:avLst/>
          </a:prstGeom>
        </p:spPr>
        <p:txBody>
          <a:bodyPr lIns="45719" tIns="45719" rIns="45719" bIns="45719" anchor="ctr"/>
          <a:lstStyle/>
          <a:p>
            <a:pPr marL="0" indent="0">
              <a:buClrTx/>
              <a:buSzTx/>
              <a:buFontTx/>
              <a:buNone/>
              <a:defRPr cap="all">
                <a:solidFill>
                  <a:srgbClr val="344068"/>
                </a:solidFill>
              </a:defRPr>
            </a:pPr>
            <a:endParaRP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74" name="Rectangle 4"/>
          <p:cNvSpPr/>
          <p:nvPr/>
        </p:nvSpPr>
        <p:spPr>
          <a:xfrm>
            <a:off x="3175" y="6400800"/>
            <a:ext cx="12188825" cy="457200"/>
          </a:xfrm>
          <a:prstGeom prst="rect">
            <a:avLst/>
          </a:prstGeom>
          <a:solidFill>
            <a:schemeClr val="accent2"/>
          </a:solidFill>
          <a:ln w="12700">
            <a:miter lim="400000"/>
          </a:ln>
        </p:spPr>
        <p:txBody>
          <a:bodyPr lIns="45719" rIns="45719"/>
          <a:lstStyle/>
          <a:p>
            <a:endParaRPr/>
          </a:p>
        </p:txBody>
      </p:sp>
      <p:sp>
        <p:nvSpPr>
          <p:cNvPr id="75" name="Rectangle 5"/>
          <p:cNvSpPr/>
          <p:nvPr/>
        </p:nvSpPr>
        <p:spPr>
          <a:xfrm>
            <a:off x="14" y="6334316"/>
            <a:ext cx="12188826" cy="64009"/>
          </a:xfrm>
          <a:prstGeom prst="rect">
            <a:avLst/>
          </a:prstGeom>
          <a:solidFill>
            <a:schemeClr val="accent1"/>
          </a:solidFill>
          <a:ln w="12700">
            <a:miter lim="400000"/>
          </a:ln>
        </p:spPr>
        <p:txBody>
          <a:bodyPr lIns="45719" rIns="45719"/>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83" name="Rectangle 7"/>
          <p:cNvSpPr/>
          <p:nvPr/>
        </p:nvSpPr>
        <p:spPr>
          <a:xfrm>
            <a:off x="15" y="0"/>
            <a:ext cx="4050793" cy="6858000"/>
          </a:xfrm>
          <a:prstGeom prst="rect">
            <a:avLst/>
          </a:prstGeom>
          <a:solidFill>
            <a:schemeClr val="accent2"/>
          </a:solidFill>
          <a:ln w="12700">
            <a:miter lim="400000"/>
          </a:ln>
        </p:spPr>
        <p:txBody>
          <a:bodyPr lIns="45719" rIns="45719"/>
          <a:lstStyle/>
          <a:p>
            <a:endParaRPr/>
          </a:p>
        </p:txBody>
      </p:sp>
      <p:sp>
        <p:nvSpPr>
          <p:cNvPr id="84" name="Rectangle 8"/>
          <p:cNvSpPr/>
          <p:nvPr/>
        </p:nvSpPr>
        <p:spPr>
          <a:xfrm>
            <a:off x="4040070" y="0"/>
            <a:ext cx="64009" cy="6858000"/>
          </a:xfrm>
          <a:prstGeom prst="rect">
            <a:avLst/>
          </a:prstGeom>
          <a:solidFill>
            <a:schemeClr val="accent1"/>
          </a:solidFill>
          <a:ln w="12700">
            <a:miter lim="400000"/>
          </a:ln>
        </p:spPr>
        <p:txBody>
          <a:bodyPr lIns="45719" rIns="45719"/>
          <a:lstStyle/>
          <a:p>
            <a:endParaRPr/>
          </a:p>
        </p:txBody>
      </p:sp>
      <p:sp>
        <p:nvSpPr>
          <p:cNvPr id="85" name="Title Text"/>
          <p:cNvSpPr txBox="1">
            <a:spLocks noGrp="1"/>
          </p:cNvSpPr>
          <p:nvPr>
            <p:ph type="title"/>
          </p:nvPr>
        </p:nvSpPr>
        <p:spPr>
          <a:xfrm>
            <a:off x="457200" y="594359"/>
            <a:ext cx="3200400" cy="2286001"/>
          </a:xfrm>
          <a:prstGeom prst="rect">
            <a:avLst/>
          </a:prstGeom>
        </p:spPr>
        <p:txBody>
          <a:bodyPr/>
          <a:lstStyle>
            <a:lvl1pPr>
              <a:defRPr sz="3600">
                <a:solidFill>
                  <a:srgbClr val="FFFFFF"/>
                </a:solidFill>
              </a:defRPr>
            </a:lvl1pPr>
          </a:lstStyle>
          <a:p>
            <a:r>
              <a:t>Title Text</a:t>
            </a:r>
          </a:p>
        </p:txBody>
      </p:sp>
      <p:sp>
        <p:nvSpPr>
          <p:cNvPr id="86" name="Body Level One…"/>
          <p:cNvSpPr txBox="1">
            <a:spLocks noGrp="1"/>
          </p:cNvSpPr>
          <p:nvPr>
            <p:ph type="body" idx="1"/>
          </p:nvPr>
        </p:nvSpPr>
        <p:spPr>
          <a:xfrm>
            <a:off x="4800600" y="731519"/>
            <a:ext cx="6492241" cy="52578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Text Placeholder 3"/>
          <p:cNvSpPr>
            <a:spLocks noGrp="1"/>
          </p:cNvSpPr>
          <p:nvPr>
            <p:ph type="body" sz="quarter" idx="21"/>
          </p:nvPr>
        </p:nvSpPr>
        <p:spPr>
          <a:xfrm>
            <a:off x="457200" y="2926079"/>
            <a:ext cx="3200400" cy="3379125"/>
          </a:xfrm>
          <a:prstGeom prst="rect">
            <a:avLst/>
          </a:prstGeom>
        </p:spPr>
        <p:txBody>
          <a:bodyPr lIns="45719" tIns="45719" rIns="45719" bIns="45719"/>
          <a:lstStyle/>
          <a:p>
            <a:pPr marL="0" indent="0">
              <a:buClrTx/>
              <a:buSzTx/>
              <a:buFontTx/>
              <a:buNone/>
              <a:defRPr sz="1500">
                <a:solidFill>
                  <a:srgbClr val="FFFFFF"/>
                </a:solidFill>
              </a:defRPr>
            </a:pPr>
            <a:endParaRPr/>
          </a:p>
        </p:txBody>
      </p:sp>
      <p:sp>
        <p:nvSpPr>
          <p:cNvPr id="88" name="Slide Number"/>
          <p:cNvSpPr txBox="1">
            <a:spLocks noGrp="1"/>
          </p:cNvSpPr>
          <p:nvPr>
            <p:ph type="sldNum" sz="quarter" idx="2"/>
          </p:nvPr>
        </p:nvSpPr>
        <p:spPr>
          <a:prstGeom prst="rect">
            <a:avLst/>
          </a:prstGeom>
        </p:spPr>
        <p:txBody>
          <a:bodyPr/>
          <a:lstStyle>
            <a:lvl1pPr>
              <a:defRPr>
                <a:solidFill>
                  <a:srgbClr val="344068"/>
                </a:solidFill>
              </a:defRPr>
            </a:lvl1p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95" name="Rectangle 7"/>
          <p:cNvSpPr/>
          <p:nvPr/>
        </p:nvSpPr>
        <p:spPr>
          <a:xfrm>
            <a:off x="0" y="4953000"/>
            <a:ext cx="12188825" cy="1905000"/>
          </a:xfrm>
          <a:prstGeom prst="rect">
            <a:avLst/>
          </a:prstGeom>
          <a:solidFill>
            <a:schemeClr val="accent2"/>
          </a:solidFill>
          <a:ln w="12700">
            <a:miter lim="400000"/>
          </a:ln>
        </p:spPr>
        <p:txBody>
          <a:bodyPr lIns="45719" rIns="45719"/>
          <a:lstStyle/>
          <a:p>
            <a:endParaRPr/>
          </a:p>
        </p:txBody>
      </p:sp>
      <p:sp>
        <p:nvSpPr>
          <p:cNvPr id="96" name="Rectangle 8"/>
          <p:cNvSpPr/>
          <p:nvPr/>
        </p:nvSpPr>
        <p:spPr>
          <a:xfrm>
            <a:off x="14" y="4915075"/>
            <a:ext cx="12188826" cy="64009"/>
          </a:xfrm>
          <a:prstGeom prst="rect">
            <a:avLst/>
          </a:prstGeom>
          <a:solidFill>
            <a:schemeClr val="accent1"/>
          </a:solidFill>
          <a:ln w="12700">
            <a:miter lim="400000"/>
          </a:ln>
        </p:spPr>
        <p:txBody>
          <a:bodyPr lIns="45719" rIns="45719"/>
          <a:lstStyle/>
          <a:p>
            <a:endParaRPr/>
          </a:p>
        </p:txBody>
      </p:sp>
      <p:sp>
        <p:nvSpPr>
          <p:cNvPr id="97" name="Title Text"/>
          <p:cNvSpPr txBox="1">
            <a:spLocks noGrp="1"/>
          </p:cNvSpPr>
          <p:nvPr>
            <p:ph type="title"/>
          </p:nvPr>
        </p:nvSpPr>
        <p:spPr>
          <a:xfrm>
            <a:off x="1097280" y="5074920"/>
            <a:ext cx="10113645" cy="822961"/>
          </a:xfrm>
          <a:prstGeom prst="rect">
            <a:avLst/>
          </a:prstGeom>
        </p:spPr>
        <p:txBody>
          <a:bodyPr lIns="0" tIns="0" rIns="0" bIns="0"/>
          <a:lstStyle>
            <a:lvl1pPr>
              <a:defRPr sz="3600">
                <a:solidFill>
                  <a:srgbClr val="FFFFFF"/>
                </a:solidFill>
              </a:defRPr>
            </a:lvl1pPr>
          </a:lstStyle>
          <a:p>
            <a:r>
              <a:t>Title Text</a:t>
            </a:r>
          </a:p>
        </p:txBody>
      </p:sp>
      <p:sp>
        <p:nvSpPr>
          <p:cNvPr id="98" name="Picture Placeholder 2"/>
          <p:cNvSpPr>
            <a:spLocks noGrp="1"/>
          </p:cNvSpPr>
          <p:nvPr>
            <p:ph type="pic" idx="21"/>
          </p:nvPr>
        </p:nvSpPr>
        <p:spPr>
          <a:xfrm>
            <a:off x="14" y="0"/>
            <a:ext cx="12191987" cy="4915076"/>
          </a:xfrm>
          <a:prstGeom prst="rect">
            <a:avLst/>
          </a:prstGeom>
        </p:spPr>
        <p:txBody>
          <a:bodyPr lIns="91439" tIns="45719" rIns="91439" bIns="45719">
            <a:noAutofit/>
          </a:bodyPr>
          <a:lstStyle/>
          <a:p>
            <a:endParaRPr/>
          </a:p>
        </p:txBody>
      </p:sp>
      <p:sp>
        <p:nvSpPr>
          <p:cNvPr id="99" name="Body Level One…"/>
          <p:cNvSpPr txBox="1">
            <a:spLocks noGrp="1"/>
          </p:cNvSpPr>
          <p:nvPr>
            <p:ph type="body" sz="quarter" idx="1"/>
          </p:nvPr>
        </p:nvSpPr>
        <p:spPr>
          <a:xfrm>
            <a:off x="1097280" y="5907023"/>
            <a:ext cx="10113265" cy="594361"/>
          </a:xfrm>
          <a:prstGeom prst="rect">
            <a:avLst/>
          </a:prstGeom>
        </p:spPr>
        <p:txBody>
          <a:bodyPr/>
          <a:lstStyle>
            <a:lvl1pPr marL="0" indent="0">
              <a:spcBef>
                <a:spcPts val="600"/>
              </a:spcBef>
              <a:buClrTx/>
              <a:buSzTx/>
              <a:buFontTx/>
              <a:buNone/>
              <a:defRPr sz="1500">
                <a:solidFill>
                  <a:srgbClr val="FFFFFF"/>
                </a:solidFill>
              </a:defRPr>
            </a:lvl1pPr>
            <a:lvl2pPr marL="0" indent="457200">
              <a:spcBef>
                <a:spcPts val="600"/>
              </a:spcBef>
              <a:buClrTx/>
              <a:buSzTx/>
              <a:buFontTx/>
              <a:buNone/>
              <a:defRPr sz="1500">
                <a:solidFill>
                  <a:srgbClr val="FFFFFF"/>
                </a:solidFill>
              </a:defRPr>
            </a:lvl2pPr>
            <a:lvl3pPr marL="0" indent="914400">
              <a:spcBef>
                <a:spcPts val="600"/>
              </a:spcBef>
              <a:buClrTx/>
              <a:buSzTx/>
              <a:buFontTx/>
              <a:buNone/>
              <a:defRPr sz="1500">
                <a:solidFill>
                  <a:srgbClr val="FFFFFF"/>
                </a:solidFill>
              </a:defRPr>
            </a:lvl3pPr>
            <a:lvl4pPr marL="0" indent="1371600">
              <a:spcBef>
                <a:spcPts val="600"/>
              </a:spcBef>
              <a:buClrTx/>
              <a:buSzTx/>
              <a:buFontTx/>
              <a:buNone/>
              <a:defRPr sz="1500">
                <a:solidFill>
                  <a:srgbClr val="FFFFFF"/>
                </a:solidFill>
              </a:defRPr>
            </a:lvl4pPr>
            <a:lvl5pPr marL="0" indent="1828800">
              <a:spcBef>
                <a:spcPts val="600"/>
              </a:spcBef>
              <a:buClrTx/>
              <a:buSzTx/>
              <a:buFontTx/>
              <a:buNone/>
              <a:defRPr sz="15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3175" y="6400800"/>
            <a:ext cx="12188825" cy="457200"/>
          </a:xfrm>
          <a:prstGeom prst="rect">
            <a:avLst/>
          </a:prstGeom>
          <a:solidFill>
            <a:schemeClr val="accent2"/>
          </a:solidFill>
          <a:ln w="12700">
            <a:miter lim="400000"/>
          </a:ln>
        </p:spPr>
        <p:txBody>
          <a:bodyPr lIns="45719" rIns="45719"/>
          <a:lstStyle/>
          <a:p>
            <a:endParaRPr/>
          </a:p>
        </p:txBody>
      </p:sp>
      <p:sp>
        <p:nvSpPr>
          <p:cNvPr id="3" name="Rectangle 8"/>
          <p:cNvSpPr/>
          <p:nvPr/>
        </p:nvSpPr>
        <p:spPr>
          <a:xfrm>
            <a:off x="14" y="6334316"/>
            <a:ext cx="12188826" cy="64009"/>
          </a:xfrm>
          <a:prstGeom prst="rect">
            <a:avLst/>
          </a:prstGeom>
          <a:solidFill>
            <a:schemeClr val="accent1"/>
          </a:solidFill>
          <a:ln w="12700">
            <a:miter lim="400000"/>
          </a:ln>
        </p:spPr>
        <p:txBody>
          <a:bodyPr lIns="45719" rIns="45719"/>
          <a:lstStyle/>
          <a:p>
            <a:endParaRPr/>
          </a:p>
        </p:txBody>
      </p:sp>
      <p:sp>
        <p:nvSpPr>
          <p:cNvPr id="4" name="Straight Connector 9"/>
          <p:cNvSpPr/>
          <p:nvPr/>
        </p:nvSpPr>
        <p:spPr>
          <a:xfrm>
            <a:off x="1193532" y="1737845"/>
            <a:ext cx="9966961" cy="1"/>
          </a:xfrm>
          <a:prstGeom prst="line">
            <a:avLst/>
          </a:prstGeom>
          <a:ln w="6350">
            <a:solidFill>
              <a:srgbClr val="808080"/>
            </a:solidFill>
          </a:ln>
        </p:spPr>
        <p:txBody>
          <a:bodyPr lIns="45719" rIns="45719"/>
          <a:lstStyle/>
          <a:p>
            <a:endParaRPr/>
          </a:p>
        </p:txBody>
      </p:sp>
      <p:sp>
        <p:nvSpPr>
          <p:cNvPr id="5" name="Title Text"/>
          <p:cNvSpPr txBox="1">
            <a:spLocks noGrp="1"/>
          </p:cNvSpPr>
          <p:nvPr>
            <p:ph type="title"/>
          </p:nvPr>
        </p:nvSpPr>
        <p:spPr>
          <a:xfrm>
            <a:off x="1097280" y="286603"/>
            <a:ext cx="10058401" cy="14507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r>
              <a:t>Title Text</a:t>
            </a:r>
          </a:p>
        </p:txBody>
      </p:sp>
      <p:sp>
        <p:nvSpPr>
          <p:cNvPr id="6"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10975141" y="6526777"/>
            <a:ext cx="237342" cy="231141"/>
          </a:xfrm>
          <a:prstGeom prst="rect">
            <a:avLst/>
          </a:prstGeom>
          <a:ln w="12700">
            <a:miter lim="400000"/>
          </a:ln>
        </p:spPr>
        <p:txBody>
          <a:bodyPr wrap="none" lIns="45719" rIns="45719" anchor="ctr">
            <a:spAutoFit/>
          </a:bodyPr>
          <a:lstStyle>
            <a:lvl1pPr algn="r">
              <a:defRPr sz="1000">
                <a:solidFill>
                  <a:srgbClr val="FFFFF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marL="0" marR="0" indent="0" algn="l" defTabSz="914400" rtl="0" latinLnBrk="0">
        <a:lnSpc>
          <a:spcPct val="85000"/>
        </a:lnSpc>
        <a:spcBef>
          <a:spcPts val="0"/>
        </a:spcBef>
        <a:spcAft>
          <a:spcPts val="0"/>
        </a:spcAft>
        <a:buClrTx/>
        <a:buSzTx/>
        <a:buFontTx/>
        <a:buNone/>
        <a:tabLst/>
        <a:defRPr sz="4800" b="0" i="0" u="none" strike="noStrike" cap="none" spc="-50" baseline="0">
          <a:solidFill>
            <a:srgbClr val="404040"/>
          </a:solidFill>
          <a:uFillTx/>
          <a:latin typeface="Calibri Light"/>
          <a:ea typeface="Calibri Light"/>
          <a:cs typeface="Calibri Light"/>
          <a:sym typeface="Calibri Light"/>
        </a:defRPr>
      </a:lvl1pPr>
      <a:lvl2pPr marL="0" marR="0" indent="0" algn="l" defTabSz="914400" rtl="0" latinLnBrk="0">
        <a:lnSpc>
          <a:spcPct val="85000"/>
        </a:lnSpc>
        <a:spcBef>
          <a:spcPts val="0"/>
        </a:spcBef>
        <a:spcAft>
          <a:spcPts val="0"/>
        </a:spcAft>
        <a:buClrTx/>
        <a:buSzTx/>
        <a:buFontTx/>
        <a:buNone/>
        <a:tabLst/>
        <a:defRPr sz="4800" b="0" i="0" u="none" strike="noStrike" cap="none" spc="-50" baseline="0">
          <a:solidFill>
            <a:srgbClr val="404040"/>
          </a:solidFill>
          <a:uFillTx/>
          <a:latin typeface="Calibri Light"/>
          <a:ea typeface="Calibri Light"/>
          <a:cs typeface="Calibri Light"/>
          <a:sym typeface="Calibri Light"/>
        </a:defRPr>
      </a:lvl2pPr>
      <a:lvl3pPr marL="0" marR="0" indent="0" algn="l" defTabSz="914400" rtl="0" latinLnBrk="0">
        <a:lnSpc>
          <a:spcPct val="85000"/>
        </a:lnSpc>
        <a:spcBef>
          <a:spcPts val="0"/>
        </a:spcBef>
        <a:spcAft>
          <a:spcPts val="0"/>
        </a:spcAft>
        <a:buClrTx/>
        <a:buSzTx/>
        <a:buFontTx/>
        <a:buNone/>
        <a:tabLst/>
        <a:defRPr sz="4800" b="0" i="0" u="none" strike="noStrike" cap="none" spc="-50" baseline="0">
          <a:solidFill>
            <a:srgbClr val="404040"/>
          </a:solidFill>
          <a:uFillTx/>
          <a:latin typeface="Calibri Light"/>
          <a:ea typeface="Calibri Light"/>
          <a:cs typeface="Calibri Light"/>
          <a:sym typeface="Calibri Light"/>
        </a:defRPr>
      </a:lvl3pPr>
      <a:lvl4pPr marL="0" marR="0" indent="0" algn="l" defTabSz="914400" rtl="0" latinLnBrk="0">
        <a:lnSpc>
          <a:spcPct val="85000"/>
        </a:lnSpc>
        <a:spcBef>
          <a:spcPts val="0"/>
        </a:spcBef>
        <a:spcAft>
          <a:spcPts val="0"/>
        </a:spcAft>
        <a:buClrTx/>
        <a:buSzTx/>
        <a:buFontTx/>
        <a:buNone/>
        <a:tabLst/>
        <a:defRPr sz="4800" b="0" i="0" u="none" strike="noStrike" cap="none" spc="-50" baseline="0">
          <a:solidFill>
            <a:srgbClr val="404040"/>
          </a:solidFill>
          <a:uFillTx/>
          <a:latin typeface="Calibri Light"/>
          <a:ea typeface="Calibri Light"/>
          <a:cs typeface="Calibri Light"/>
          <a:sym typeface="Calibri Light"/>
        </a:defRPr>
      </a:lvl4pPr>
      <a:lvl5pPr marL="0" marR="0" indent="0" algn="l" defTabSz="914400" rtl="0" latinLnBrk="0">
        <a:lnSpc>
          <a:spcPct val="85000"/>
        </a:lnSpc>
        <a:spcBef>
          <a:spcPts val="0"/>
        </a:spcBef>
        <a:spcAft>
          <a:spcPts val="0"/>
        </a:spcAft>
        <a:buClrTx/>
        <a:buSzTx/>
        <a:buFontTx/>
        <a:buNone/>
        <a:tabLst/>
        <a:defRPr sz="4800" b="0" i="0" u="none" strike="noStrike" cap="none" spc="-50" baseline="0">
          <a:solidFill>
            <a:srgbClr val="404040"/>
          </a:solidFill>
          <a:uFillTx/>
          <a:latin typeface="Calibri Light"/>
          <a:ea typeface="Calibri Light"/>
          <a:cs typeface="Calibri Light"/>
          <a:sym typeface="Calibri Light"/>
        </a:defRPr>
      </a:lvl5pPr>
      <a:lvl6pPr marL="0" marR="0" indent="0" algn="l" defTabSz="914400" rtl="0" latinLnBrk="0">
        <a:lnSpc>
          <a:spcPct val="85000"/>
        </a:lnSpc>
        <a:spcBef>
          <a:spcPts val="0"/>
        </a:spcBef>
        <a:spcAft>
          <a:spcPts val="0"/>
        </a:spcAft>
        <a:buClrTx/>
        <a:buSzTx/>
        <a:buFontTx/>
        <a:buNone/>
        <a:tabLst/>
        <a:defRPr sz="4800" b="0" i="0" u="none" strike="noStrike" cap="none" spc="-50" baseline="0">
          <a:solidFill>
            <a:srgbClr val="404040"/>
          </a:solidFill>
          <a:uFillTx/>
          <a:latin typeface="Calibri Light"/>
          <a:ea typeface="Calibri Light"/>
          <a:cs typeface="Calibri Light"/>
          <a:sym typeface="Calibri Light"/>
        </a:defRPr>
      </a:lvl6pPr>
      <a:lvl7pPr marL="0" marR="0" indent="0" algn="l" defTabSz="914400" rtl="0" latinLnBrk="0">
        <a:lnSpc>
          <a:spcPct val="85000"/>
        </a:lnSpc>
        <a:spcBef>
          <a:spcPts val="0"/>
        </a:spcBef>
        <a:spcAft>
          <a:spcPts val="0"/>
        </a:spcAft>
        <a:buClrTx/>
        <a:buSzTx/>
        <a:buFontTx/>
        <a:buNone/>
        <a:tabLst/>
        <a:defRPr sz="4800" b="0" i="0" u="none" strike="noStrike" cap="none" spc="-50" baseline="0">
          <a:solidFill>
            <a:srgbClr val="404040"/>
          </a:solidFill>
          <a:uFillTx/>
          <a:latin typeface="Calibri Light"/>
          <a:ea typeface="Calibri Light"/>
          <a:cs typeface="Calibri Light"/>
          <a:sym typeface="Calibri Light"/>
        </a:defRPr>
      </a:lvl7pPr>
      <a:lvl8pPr marL="0" marR="0" indent="0" algn="l" defTabSz="914400" rtl="0" latinLnBrk="0">
        <a:lnSpc>
          <a:spcPct val="85000"/>
        </a:lnSpc>
        <a:spcBef>
          <a:spcPts val="0"/>
        </a:spcBef>
        <a:spcAft>
          <a:spcPts val="0"/>
        </a:spcAft>
        <a:buClrTx/>
        <a:buSzTx/>
        <a:buFontTx/>
        <a:buNone/>
        <a:tabLst/>
        <a:defRPr sz="4800" b="0" i="0" u="none" strike="noStrike" cap="none" spc="-50" baseline="0">
          <a:solidFill>
            <a:srgbClr val="404040"/>
          </a:solidFill>
          <a:uFillTx/>
          <a:latin typeface="Calibri Light"/>
          <a:ea typeface="Calibri Light"/>
          <a:cs typeface="Calibri Light"/>
          <a:sym typeface="Calibri Light"/>
        </a:defRPr>
      </a:lvl8pPr>
      <a:lvl9pPr marL="0" marR="0" indent="0" algn="l" defTabSz="914400" rtl="0" latinLnBrk="0">
        <a:lnSpc>
          <a:spcPct val="85000"/>
        </a:lnSpc>
        <a:spcBef>
          <a:spcPts val="0"/>
        </a:spcBef>
        <a:spcAft>
          <a:spcPts val="0"/>
        </a:spcAft>
        <a:buClrTx/>
        <a:buSzTx/>
        <a:buFontTx/>
        <a:buNone/>
        <a:tabLst/>
        <a:defRPr sz="4800" b="0" i="0" u="none" strike="noStrike" cap="none" spc="-50" baseline="0">
          <a:solidFill>
            <a:srgbClr val="404040"/>
          </a:solidFill>
          <a:uFillTx/>
          <a:latin typeface="Calibri Light"/>
          <a:ea typeface="Calibri Light"/>
          <a:cs typeface="Calibri Light"/>
          <a:sym typeface="Calibri Light"/>
        </a:defRPr>
      </a:lvl9pPr>
    </p:titleStyle>
    <p:bodyStyle>
      <a:lvl1pPr marL="91439" marR="0" indent="-91439" algn="l" defTabSz="914400" rtl="0" latinLnBrk="0">
        <a:lnSpc>
          <a:spcPct val="90000"/>
        </a:lnSpc>
        <a:spcBef>
          <a:spcPts val="1200"/>
        </a:spcBef>
        <a:spcAft>
          <a:spcPts val="0"/>
        </a:spcAft>
        <a:buClr>
          <a:schemeClr val="accent1"/>
        </a:buClr>
        <a:buSzPct val="100000"/>
        <a:buFont typeface="Trebuchet MS"/>
        <a:buChar char=" "/>
        <a:tabLst/>
        <a:defRPr sz="2000" b="0" i="0" u="none" strike="noStrike" cap="none" spc="0" baseline="0">
          <a:solidFill>
            <a:srgbClr val="404040"/>
          </a:solidFill>
          <a:uFillTx/>
          <a:latin typeface="+mj-lt"/>
          <a:ea typeface="+mj-ea"/>
          <a:cs typeface="+mj-cs"/>
          <a:sym typeface="Calibri"/>
        </a:defRPr>
      </a:lvl1pPr>
      <a:lvl2pPr marL="404368" marR="0" indent="-203200" algn="l" defTabSz="914400" rtl="0" latinLnBrk="0">
        <a:lnSpc>
          <a:spcPct val="90000"/>
        </a:lnSpc>
        <a:spcBef>
          <a:spcPts val="1200"/>
        </a:spcBef>
        <a:spcAft>
          <a:spcPts val="0"/>
        </a:spcAft>
        <a:buClr>
          <a:schemeClr val="accent1"/>
        </a:buClr>
        <a:buSzPct val="100000"/>
        <a:buFont typeface="Trebuchet MS"/>
        <a:buChar char="◦"/>
        <a:tabLst/>
        <a:defRPr sz="2000" b="0" i="0" u="none" strike="noStrike" cap="none" spc="0" baseline="0">
          <a:solidFill>
            <a:srgbClr val="404040"/>
          </a:solidFill>
          <a:uFillTx/>
          <a:latin typeface="+mj-lt"/>
          <a:ea typeface="+mj-ea"/>
          <a:cs typeface="+mj-cs"/>
          <a:sym typeface="Calibri"/>
        </a:defRPr>
      </a:lvl2pPr>
      <a:lvl3pPr marL="645305" marR="0" indent="-261257" algn="l" defTabSz="914400" rtl="0" latinLnBrk="0">
        <a:lnSpc>
          <a:spcPct val="90000"/>
        </a:lnSpc>
        <a:spcBef>
          <a:spcPts val="1200"/>
        </a:spcBef>
        <a:spcAft>
          <a:spcPts val="0"/>
        </a:spcAft>
        <a:buClr>
          <a:schemeClr val="accent1"/>
        </a:buClr>
        <a:buSzPct val="100000"/>
        <a:buFont typeface="Trebuchet MS"/>
        <a:buChar char="◦"/>
        <a:tabLst/>
        <a:defRPr sz="2000" b="0" i="0" u="none" strike="noStrike" cap="none" spc="0" baseline="0">
          <a:solidFill>
            <a:srgbClr val="404040"/>
          </a:solidFill>
          <a:uFillTx/>
          <a:latin typeface="+mj-lt"/>
          <a:ea typeface="+mj-ea"/>
          <a:cs typeface="+mj-cs"/>
          <a:sym typeface="Calibri"/>
        </a:defRPr>
      </a:lvl3pPr>
      <a:lvl4pPr marL="828185" marR="0" indent="-261257" algn="l" defTabSz="914400" rtl="0" latinLnBrk="0">
        <a:lnSpc>
          <a:spcPct val="90000"/>
        </a:lnSpc>
        <a:spcBef>
          <a:spcPts val="1200"/>
        </a:spcBef>
        <a:spcAft>
          <a:spcPts val="0"/>
        </a:spcAft>
        <a:buClr>
          <a:schemeClr val="accent1"/>
        </a:buClr>
        <a:buSzPct val="100000"/>
        <a:buFont typeface="Trebuchet MS"/>
        <a:buChar char="◦"/>
        <a:tabLst/>
        <a:defRPr sz="2000" b="0" i="0" u="none" strike="noStrike" cap="none" spc="0" baseline="0">
          <a:solidFill>
            <a:srgbClr val="404040"/>
          </a:solidFill>
          <a:uFillTx/>
          <a:latin typeface="+mj-lt"/>
          <a:ea typeface="+mj-ea"/>
          <a:cs typeface="+mj-cs"/>
          <a:sym typeface="Calibri"/>
        </a:defRPr>
      </a:lvl4pPr>
      <a:lvl5pPr marL="1011065" marR="0" indent="-261257" algn="l" defTabSz="914400" rtl="0" latinLnBrk="0">
        <a:lnSpc>
          <a:spcPct val="90000"/>
        </a:lnSpc>
        <a:spcBef>
          <a:spcPts val="1200"/>
        </a:spcBef>
        <a:spcAft>
          <a:spcPts val="0"/>
        </a:spcAft>
        <a:buClr>
          <a:schemeClr val="accent1"/>
        </a:buClr>
        <a:buSzPct val="100000"/>
        <a:buFont typeface="Trebuchet MS"/>
        <a:buChar char="◦"/>
        <a:tabLst/>
        <a:defRPr sz="2000" b="0" i="0" u="none" strike="noStrike" cap="none" spc="0" baseline="0">
          <a:solidFill>
            <a:srgbClr val="404040"/>
          </a:solidFill>
          <a:uFillTx/>
          <a:latin typeface="+mj-lt"/>
          <a:ea typeface="+mj-ea"/>
          <a:cs typeface="+mj-cs"/>
          <a:sym typeface="Calibri"/>
        </a:defRPr>
      </a:lvl5pPr>
      <a:lvl6pPr marL="1197971" marR="0" indent="-326571" algn="l" defTabSz="914400" rtl="0" latinLnBrk="0">
        <a:lnSpc>
          <a:spcPct val="90000"/>
        </a:lnSpc>
        <a:spcBef>
          <a:spcPts val="1200"/>
        </a:spcBef>
        <a:spcAft>
          <a:spcPts val="0"/>
        </a:spcAft>
        <a:buClr>
          <a:schemeClr val="accent1"/>
        </a:buClr>
        <a:buSzPct val="100000"/>
        <a:buFont typeface="Trebuchet MS"/>
        <a:buChar char="◦"/>
        <a:tabLst/>
        <a:defRPr sz="2000" b="0" i="0" u="none" strike="noStrike" cap="none" spc="0" baseline="0">
          <a:solidFill>
            <a:srgbClr val="404040"/>
          </a:solidFill>
          <a:uFillTx/>
          <a:latin typeface="+mj-lt"/>
          <a:ea typeface="+mj-ea"/>
          <a:cs typeface="+mj-cs"/>
          <a:sym typeface="Calibri"/>
        </a:defRPr>
      </a:lvl6pPr>
      <a:lvl7pPr marL="1397971" marR="0" indent="-326571" algn="l" defTabSz="914400" rtl="0" latinLnBrk="0">
        <a:lnSpc>
          <a:spcPct val="90000"/>
        </a:lnSpc>
        <a:spcBef>
          <a:spcPts val="1200"/>
        </a:spcBef>
        <a:spcAft>
          <a:spcPts val="0"/>
        </a:spcAft>
        <a:buClr>
          <a:schemeClr val="accent1"/>
        </a:buClr>
        <a:buSzPct val="100000"/>
        <a:buFont typeface="Trebuchet MS"/>
        <a:buChar char="◦"/>
        <a:tabLst/>
        <a:defRPr sz="2000" b="0" i="0" u="none" strike="noStrike" cap="none" spc="0" baseline="0">
          <a:solidFill>
            <a:srgbClr val="404040"/>
          </a:solidFill>
          <a:uFillTx/>
          <a:latin typeface="+mj-lt"/>
          <a:ea typeface="+mj-ea"/>
          <a:cs typeface="+mj-cs"/>
          <a:sym typeface="Calibri"/>
        </a:defRPr>
      </a:lvl7pPr>
      <a:lvl8pPr marL="1597971" marR="0" indent="-326571" algn="l" defTabSz="914400" rtl="0" latinLnBrk="0">
        <a:lnSpc>
          <a:spcPct val="90000"/>
        </a:lnSpc>
        <a:spcBef>
          <a:spcPts val="1200"/>
        </a:spcBef>
        <a:spcAft>
          <a:spcPts val="0"/>
        </a:spcAft>
        <a:buClr>
          <a:schemeClr val="accent1"/>
        </a:buClr>
        <a:buSzPct val="100000"/>
        <a:buFont typeface="Trebuchet MS"/>
        <a:buChar char="◦"/>
        <a:tabLst/>
        <a:defRPr sz="2000" b="0" i="0" u="none" strike="noStrike" cap="none" spc="0" baseline="0">
          <a:solidFill>
            <a:srgbClr val="404040"/>
          </a:solidFill>
          <a:uFillTx/>
          <a:latin typeface="+mj-lt"/>
          <a:ea typeface="+mj-ea"/>
          <a:cs typeface="+mj-cs"/>
          <a:sym typeface="Calibri"/>
        </a:defRPr>
      </a:lvl8pPr>
      <a:lvl9pPr marL="1797971" marR="0" indent="-326571" algn="l" defTabSz="914400" rtl="0" latinLnBrk="0">
        <a:lnSpc>
          <a:spcPct val="90000"/>
        </a:lnSpc>
        <a:spcBef>
          <a:spcPts val="1200"/>
        </a:spcBef>
        <a:spcAft>
          <a:spcPts val="0"/>
        </a:spcAft>
        <a:buClr>
          <a:schemeClr val="accent1"/>
        </a:buClr>
        <a:buSzPct val="100000"/>
        <a:buFont typeface="Trebuchet MS"/>
        <a:buChar char="◦"/>
        <a:tabLst/>
        <a:defRPr sz="2000" b="0" i="0" u="none" strike="noStrike" cap="none" spc="0" baseline="0">
          <a:solidFill>
            <a:srgbClr val="40404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5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5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jp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10.jpe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itle 1"/>
          <p:cNvSpPr txBox="1">
            <a:spLocks noGrp="1"/>
          </p:cNvSpPr>
          <p:nvPr>
            <p:ph type="ctrTitle"/>
          </p:nvPr>
        </p:nvSpPr>
        <p:spPr>
          <a:xfrm>
            <a:off x="1097280" y="758951"/>
            <a:ext cx="10058401" cy="3566161"/>
          </a:xfrm>
          <a:prstGeom prst="rect">
            <a:avLst/>
          </a:prstGeom>
        </p:spPr>
        <p:txBody>
          <a:bodyPr/>
          <a:lstStyle>
            <a:lvl1pPr>
              <a:defRPr spc="-100"/>
            </a:lvl1pPr>
          </a:lstStyle>
          <a:p>
            <a:r>
              <a:t>Lock and Key</a:t>
            </a:r>
          </a:p>
        </p:txBody>
      </p:sp>
      <p:sp>
        <p:nvSpPr>
          <p:cNvPr id="110" name="Subtitle 2"/>
          <p:cNvSpPr txBox="1">
            <a:spLocks noGrp="1"/>
          </p:cNvSpPr>
          <p:nvPr>
            <p:ph type="subTitle" sz="quarter" idx="1"/>
          </p:nvPr>
        </p:nvSpPr>
        <p:spPr>
          <a:prstGeom prst="rect">
            <a:avLst/>
          </a:prstGeom>
        </p:spPr>
        <p:txBody>
          <a:bodyPr/>
          <a:lstStyle/>
          <a:p>
            <a:r>
              <a:t>Resumes for Work and College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642799-661F-BCEC-B8A9-E9612F5658DB}"/>
              </a:ext>
            </a:extLst>
          </p:cNvPr>
          <p:cNvPicPr>
            <a:picLocks noChangeAspect="1"/>
          </p:cNvPicPr>
          <p:nvPr/>
        </p:nvPicPr>
        <p:blipFill rotWithShape="1">
          <a:blip r:embed="rId3">
            <a:extLst>
              <a:ext uri="{28A0092B-C50C-407E-A947-70E740481C1C}">
                <a14:useLocalDpi xmlns:a14="http://schemas.microsoft.com/office/drawing/2010/main" val="0"/>
              </a:ext>
            </a:extLst>
          </a:blip>
          <a:srcRect t="4063" b="11562"/>
          <a:stretch/>
        </p:blipFill>
        <p:spPr>
          <a:xfrm>
            <a:off x="0" y="0"/>
            <a:ext cx="12192000" cy="6858000"/>
          </a:xfrm>
          <a:prstGeom prst="rect">
            <a:avLst/>
          </a:prstGeom>
        </p:spPr>
      </p:pic>
      <p:sp>
        <p:nvSpPr>
          <p:cNvPr id="6" name="Rectangle 5">
            <a:extLst>
              <a:ext uri="{FF2B5EF4-FFF2-40B4-BE49-F238E27FC236}">
                <a16:creationId xmlns:a16="http://schemas.microsoft.com/office/drawing/2014/main" id="{E6D6A521-A56E-7B13-3077-1B3FA63AF710}"/>
              </a:ext>
            </a:extLst>
          </p:cNvPr>
          <p:cNvSpPr/>
          <p:nvPr/>
        </p:nvSpPr>
        <p:spPr>
          <a:xfrm>
            <a:off x="-182880" y="0"/>
            <a:ext cx="12618720" cy="6858000"/>
          </a:xfrm>
          <a:prstGeom prst="rect">
            <a:avLst/>
          </a:prstGeom>
          <a:solidFill>
            <a:srgbClr val="000000">
              <a:alpha val="22741"/>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1C875FCA-E35C-C8EF-1FBE-2A3830E804FB}"/>
              </a:ext>
            </a:extLst>
          </p:cNvPr>
          <p:cNvSpPr txBox="1"/>
          <p:nvPr/>
        </p:nvSpPr>
        <p:spPr>
          <a:xfrm>
            <a:off x="907352" y="682866"/>
            <a:ext cx="4944621"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chemeClr val="bg1"/>
                </a:solidFill>
                <a:effectLst/>
                <a:uFillTx/>
                <a:latin typeface="+mj-lt"/>
                <a:ea typeface="+mj-ea"/>
                <a:cs typeface="+mj-cs"/>
                <a:sym typeface="Calibri"/>
              </a:rPr>
              <a:t>EARLY JOBS</a:t>
            </a:r>
          </a:p>
        </p:txBody>
      </p:sp>
      <p:sp>
        <p:nvSpPr>
          <p:cNvPr id="9" name="TextBox 8">
            <a:extLst>
              <a:ext uri="{FF2B5EF4-FFF2-40B4-BE49-F238E27FC236}">
                <a16:creationId xmlns:a16="http://schemas.microsoft.com/office/drawing/2014/main" id="{7ECB04B2-ACA6-2CE2-6FD0-DA446D5A1CB8}"/>
              </a:ext>
            </a:extLst>
          </p:cNvPr>
          <p:cNvSpPr txBox="1"/>
          <p:nvPr/>
        </p:nvSpPr>
        <p:spPr>
          <a:xfrm>
            <a:off x="-182880" y="2006303"/>
            <a:ext cx="12435841" cy="4708979"/>
          </a:xfrm>
          <a:prstGeom prst="rect">
            <a:avLst/>
          </a:prstGeom>
          <a:gradFill flip="none" rotWithShape="1">
            <a:gsLst>
              <a:gs pos="0">
                <a:schemeClr val="tx1">
                  <a:alpha val="59000"/>
                </a:schemeClr>
              </a:gs>
              <a:gs pos="100000">
                <a:schemeClr val="tx1">
                  <a:alpha val="0"/>
                </a:schemeClr>
              </a:gs>
            </a:gsLst>
            <a:lin ang="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188720" tIns="45719" rIns="822960" bIns="45719" numCol="1" spcCol="38100" rtlCol="0" anchor="t">
            <a:spAutoFit/>
          </a:bodyPr>
          <a:lstStyle/>
          <a:p>
            <a:pPr marL="0" marR="0" indent="0" defTabSz="914400" rtl="0" fontAlgn="auto" latinLnBrk="0" hangingPunct="0">
              <a:lnSpc>
                <a:spcPct val="100000"/>
              </a:lnSpc>
              <a:spcBef>
                <a:spcPts val="2400"/>
              </a:spcBef>
              <a:spcAft>
                <a:spcPts val="2400"/>
              </a:spcAft>
              <a:buClrTx/>
              <a:buSzTx/>
              <a:buFontTx/>
              <a:buNone/>
              <a:tabLst/>
            </a:pPr>
            <a:r>
              <a:rPr lang="en-US" sz="3600" dirty="0">
                <a:solidFill>
                  <a:schemeClr val="bg1"/>
                </a:solidFill>
              </a:rPr>
              <a:t>Can Follow Instructions</a:t>
            </a:r>
            <a:endParaRPr kumimoji="0" lang="en-US" sz="3600" b="0" i="0" u="none" strike="noStrike" cap="none" spc="0" normalizeH="0" baseline="0" dirty="0">
              <a:ln>
                <a:noFill/>
              </a:ln>
              <a:solidFill>
                <a:schemeClr val="bg1"/>
              </a:solidFill>
              <a:effectLst/>
              <a:uFillTx/>
              <a:latin typeface="+mj-lt"/>
              <a:ea typeface="+mj-ea"/>
              <a:cs typeface="+mj-cs"/>
              <a:sym typeface="Calibri"/>
            </a:endParaRPr>
          </a:p>
          <a:p>
            <a:pPr marL="0" marR="0" indent="0" defTabSz="914400" rtl="0" fontAlgn="auto" latinLnBrk="0" hangingPunct="0">
              <a:lnSpc>
                <a:spcPct val="100000"/>
              </a:lnSpc>
              <a:spcBef>
                <a:spcPts val="0"/>
              </a:spcBef>
              <a:spcAft>
                <a:spcPts val="2400"/>
              </a:spcAft>
              <a:buClrTx/>
              <a:buSzTx/>
              <a:buFontTx/>
              <a:buNone/>
              <a:tabLst/>
            </a:pPr>
            <a:r>
              <a:rPr lang="en-US" sz="3600" dirty="0">
                <a:solidFill>
                  <a:schemeClr val="bg1"/>
                </a:solidFill>
              </a:rPr>
              <a:t>Can Learn New Skills</a:t>
            </a:r>
          </a:p>
          <a:p>
            <a:pPr marL="0" marR="0" indent="0" defTabSz="914400" rtl="0" fontAlgn="auto" latinLnBrk="0" hangingPunct="0">
              <a:lnSpc>
                <a:spcPct val="100000"/>
              </a:lnSpc>
              <a:spcBef>
                <a:spcPts val="0"/>
              </a:spcBef>
              <a:spcAft>
                <a:spcPts val="2400"/>
              </a:spcAft>
              <a:buClrTx/>
              <a:buSzTx/>
              <a:buFontTx/>
              <a:buNone/>
              <a:tabLst/>
            </a:pPr>
            <a:r>
              <a:rPr kumimoji="0" lang="en-US" sz="3600" b="0" i="0" u="none" strike="noStrike" cap="none" spc="0" normalizeH="0" baseline="0" dirty="0">
                <a:ln>
                  <a:noFill/>
                </a:ln>
                <a:solidFill>
                  <a:schemeClr val="bg1"/>
                </a:solidFill>
                <a:effectLst/>
                <a:uFillTx/>
                <a:latin typeface="+mj-lt"/>
                <a:ea typeface="+mj-ea"/>
                <a:cs typeface="+mj-cs"/>
                <a:sym typeface="Calibri"/>
              </a:rPr>
              <a:t>Treat Customers Well</a:t>
            </a:r>
          </a:p>
          <a:p>
            <a:pPr marL="0" marR="0" indent="0" defTabSz="914400" rtl="0" fontAlgn="auto" latinLnBrk="0" hangingPunct="0">
              <a:lnSpc>
                <a:spcPct val="100000"/>
              </a:lnSpc>
              <a:spcBef>
                <a:spcPts val="0"/>
              </a:spcBef>
              <a:spcAft>
                <a:spcPts val="2400"/>
              </a:spcAft>
              <a:buClrTx/>
              <a:buSzTx/>
              <a:buFontTx/>
              <a:buNone/>
              <a:tabLst/>
            </a:pPr>
            <a:r>
              <a:rPr lang="en-US" sz="3600" dirty="0">
                <a:solidFill>
                  <a:schemeClr val="bg1"/>
                </a:solidFill>
              </a:rPr>
              <a:t>Punctual and Reliable</a:t>
            </a:r>
          </a:p>
          <a:p>
            <a:pPr marL="0" marR="0" indent="0" algn="r" defTabSz="914400" rtl="0" fontAlgn="auto" latinLnBrk="0" hangingPunct="0">
              <a:lnSpc>
                <a:spcPct val="100000"/>
              </a:lnSpc>
              <a:spcBef>
                <a:spcPts val="0"/>
              </a:spcBef>
              <a:spcAft>
                <a:spcPts val="2400"/>
              </a:spcAft>
              <a:buClrTx/>
              <a:buSzTx/>
              <a:buFontTx/>
              <a:buNone/>
              <a:tabLst/>
            </a:pPr>
            <a:endParaRPr kumimoji="0" lang="en-US" sz="3600" b="0" i="0" u="none" strike="noStrike" cap="none" spc="0" normalizeH="0" baseline="0" dirty="0">
              <a:ln>
                <a:noFill/>
              </a:ln>
              <a:solidFill>
                <a:schemeClr val="bg1"/>
              </a:solidFill>
              <a:effectLst/>
              <a:uFillTx/>
              <a:latin typeface="+mj-lt"/>
              <a:ea typeface="+mj-ea"/>
              <a:cs typeface="+mj-cs"/>
              <a:sym typeface="Calibri"/>
            </a:endParaRPr>
          </a:p>
        </p:txBody>
      </p:sp>
    </p:spTree>
    <p:extLst>
      <p:ext uri="{BB962C8B-B14F-4D97-AF65-F5344CB8AC3E}">
        <p14:creationId xmlns:p14="http://schemas.microsoft.com/office/powerpoint/2010/main" val="2436274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50FDB-4764-E59B-44A8-EEB2EE474A02}"/>
              </a:ext>
            </a:extLst>
          </p:cNvPr>
          <p:cNvSpPr>
            <a:spLocks noGrp="1"/>
          </p:cNvSpPr>
          <p:nvPr>
            <p:ph type="title"/>
          </p:nvPr>
        </p:nvSpPr>
        <p:spPr/>
        <p:txBody>
          <a:bodyPr/>
          <a:lstStyle/>
          <a:p>
            <a:r>
              <a:rPr lang="en-US" dirty="0"/>
              <a:t>Fashioning the Key</a:t>
            </a:r>
          </a:p>
        </p:txBody>
      </p:sp>
      <p:sp>
        <p:nvSpPr>
          <p:cNvPr id="3" name="Text Placeholder 2">
            <a:extLst>
              <a:ext uri="{FF2B5EF4-FFF2-40B4-BE49-F238E27FC236}">
                <a16:creationId xmlns:a16="http://schemas.microsoft.com/office/drawing/2014/main" id="{AB2375E4-7CC0-5A8D-4E97-C8DFC9B2A145}"/>
              </a:ext>
            </a:extLst>
          </p:cNvPr>
          <p:cNvSpPr>
            <a:spLocks noGrp="1"/>
          </p:cNvSpPr>
          <p:nvPr>
            <p:ph type="body" sz="quarter" idx="1"/>
          </p:nvPr>
        </p:nvSpPr>
        <p:spPr/>
        <p:txBody>
          <a:bodyPr/>
          <a:lstStyle/>
          <a:p>
            <a:r>
              <a:rPr lang="en-US" dirty="0"/>
              <a:t>What to Put in your resume</a:t>
            </a:r>
          </a:p>
        </p:txBody>
      </p:sp>
    </p:spTree>
    <p:extLst>
      <p:ext uri="{BB962C8B-B14F-4D97-AF65-F5344CB8AC3E}">
        <p14:creationId xmlns:p14="http://schemas.microsoft.com/office/powerpoint/2010/main" val="721332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22708-C6A9-4960-B26C-5AB8856DF59B}"/>
              </a:ext>
            </a:extLst>
          </p:cNvPr>
          <p:cNvPicPr>
            <a:picLocks noChangeAspect="1"/>
          </p:cNvPicPr>
          <p:nvPr/>
        </p:nvPicPr>
        <p:blipFill rotWithShape="1">
          <a:blip r:embed="rId3">
            <a:extLst>
              <a:ext uri="{28A0092B-C50C-407E-A947-70E740481C1C}">
                <a14:useLocalDpi xmlns:a14="http://schemas.microsoft.com/office/drawing/2010/main" val="0"/>
              </a:ext>
            </a:extLst>
          </a:blip>
          <a:srcRect b="13820"/>
          <a:stretch/>
        </p:blipFill>
        <p:spPr>
          <a:xfrm>
            <a:off x="4254500" y="280587"/>
            <a:ext cx="3962400" cy="2440716"/>
          </a:xfrm>
          <a:prstGeom prst="rect">
            <a:avLst/>
          </a:prstGeom>
        </p:spPr>
      </p:pic>
      <p:pic>
        <p:nvPicPr>
          <p:cNvPr id="4" name="Picture 3">
            <a:extLst>
              <a:ext uri="{FF2B5EF4-FFF2-40B4-BE49-F238E27FC236}">
                <a16:creationId xmlns:a16="http://schemas.microsoft.com/office/drawing/2014/main" id="{09C23427-0A7E-DF61-4FDD-8F79BB98BAF8}"/>
              </a:ext>
            </a:extLst>
          </p:cNvPr>
          <p:cNvPicPr>
            <a:picLocks noChangeAspect="1"/>
          </p:cNvPicPr>
          <p:nvPr/>
        </p:nvPicPr>
        <p:blipFill>
          <a:blip r:embed="rId4"/>
          <a:stretch>
            <a:fillRect/>
          </a:stretch>
        </p:blipFill>
        <p:spPr>
          <a:xfrm>
            <a:off x="1299749" y="3429000"/>
            <a:ext cx="2048139" cy="2048139"/>
          </a:xfrm>
          <a:prstGeom prst="rect">
            <a:avLst/>
          </a:prstGeom>
        </p:spPr>
      </p:pic>
      <p:pic>
        <p:nvPicPr>
          <p:cNvPr id="5" name="Picture 4">
            <a:extLst>
              <a:ext uri="{FF2B5EF4-FFF2-40B4-BE49-F238E27FC236}">
                <a16:creationId xmlns:a16="http://schemas.microsoft.com/office/drawing/2014/main" id="{21629B76-339D-922F-73E8-B7972BA6BF2A}"/>
              </a:ext>
            </a:extLst>
          </p:cNvPr>
          <p:cNvPicPr>
            <a:picLocks noChangeAspect="1"/>
          </p:cNvPicPr>
          <p:nvPr/>
        </p:nvPicPr>
        <p:blipFill>
          <a:blip r:embed="rId5"/>
          <a:stretch>
            <a:fillRect/>
          </a:stretch>
        </p:blipFill>
        <p:spPr>
          <a:xfrm flipH="1">
            <a:off x="5853496" y="3908602"/>
            <a:ext cx="1041509" cy="1568537"/>
          </a:xfrm>
          <a:prstGeom prst="rect">
            <a:avLst/>
          </a:prstGeom>
        </p:spPr>
      </p:pic>
      <p:pic>
        <p:nvPicPr>
          <p:cNvPr id="6" name="Picture 5">
            <a:extLst>
              <a:ext uri="{FF2B5EF4-FFF2-40B4-BE49-F238E27FC236}">
                <a16:creationId xmlns:a16="http://schemas.microsoft.com/office/drawing/2014/main" id="{7984319A-2601-85F8-BD3F-EE9EEC1E19BA}"/>
              </a:ext>
            </a:extLst>
          </p:cNvPr>
          <p:cNvPicPr>
            <a:picLocks noChangeAspect="1"/>
          </p:cNvPicPr>
          <p:nvPr/>
        </p:nvPicPr>
        <p:blipFill>
          <a:blip r:embed="rId6"/>
          <a:stretch>
            <a:fillRect/>
          </a:stretch>
        </p:blipFill>
        <p:spPr>
          <a:xfrm>
            <a:off x="8915778" y="4102100"/>
            <a:ext cx="2039520" cy="943278"/>
          </a:xfrm>
          <a:prstGeom prst="rect">
            <a:avLst/>
          </a:prstGeom>
        </p:spPr>
      </p:pic>
      <p:sp>
        <p:nvSpPr>
          <p:cNvPr id="7" name="TextBox 6">
            <a:extLst>
              <a:ext uri="{FF2B5EF4-FFF2-40B4-BE49-F238E27FC236}">
                <a16:creationId xmlns:a16="http://schemas.microsoft.com/office/drawing/2014/main" id="{FC24A922-6451-09D7-373B-799EB238B7F6}"/>
              </a:ext>
            </a:extLst>
          </p:cNvPr>
          <p:cNvSpPr txBox="1"/>
          <p:nvPr/>
        </p:nvSpPr>
        <p:spPr>
          <a:xfrm>
            <a:off x="7931263" y="937518"/>
            <a:ext cx="3024035"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accent3">
                    <a:lumMod val="75000"/>
                  </a:schemeClr>
                </a:solidFill>
                <a:effectLst/>
                <a:uFillTx/>
                <a:latin typeface="+mj-lt"/>
                <a:ea typeface="+mj-ea"/>
                <a:cs typeface="+mj-cs"/>
                <a:sym typeface="Calibri"/>
              </a:rPr>
              <a:t>MASTER RESUME</a:t>
            </a:r>
            <a:endPar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endParaRPr>
          </a:p>
        </p:txBody>
      </p:sp>
      <p:sp>
        <p:nvSpPr>
          <p:cNvPr id="8" name="TextBox 7">
            <a:extLst>
              <a:ext uri="{FF2B5EF4-FFF2-40B4-BE49-F238E27FC236}">
                <a16:creationId xmlns:a16="http://schemas.microsoft.com/office/drawing/2014/main" id="{8DFFF11D-7FBB-A1AD-223B-C210A9B194D7}"/>
              </a:ext>
            </a:extLst>
          </p:cNvPr>
          <p:cNvSpPr txBox="1"/>
          <p:nvPr/>
        </p:nvSpPr>
        <p:spPr>
          <a:xfrm>
            <a:off x="3653331" y="5477139"/>
            <a:ext cx="5441837"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accent3">
                    <a:lumMod val="75000"/>
                  </a:schemeClr>
                </a:solidFill>
                <a:effectLst/>
                <a:uFillTx/>
                <a:latin typeface="+mj-lt"/>
                <a:ea typeface="+mj-ea"/>
                <a:cs typeface="+mj-cs"/>
                <a:sym typeface="Calibri"/>
              </a:rPr>
              <a:t>TAILORED RESUMES</a:t>
            </a:r>
            <a:endPar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endParaRPr>
          </a:p>
        </p:txBody>
      </p:sp>
      <p:cxnSp>
        <p:nvCxnSpPr>
          <p:cNvPr id="10" name="Straight Arrow Connector 9">
            <a:extLst>
              <a:ext uri="{FF2B5EF4-FFF2-40B4-BE49-F238E27FC236}">
                <a16:creationId xmlns:a16="http://schemas.microsoft.com/office/drawing/2014/main" id="{ED43170F-86F9-937A-024C-678F9D437246}"/>
              </a:ext>
            </a:extLst>
          </p:cNvPr>
          <p:cNvCxnSpPr/>
          <p:nvPr/>
        </p:nvCxnSpPr>
        <p:spPr>
          <a:xfrm flipH="1">
            <a:off x="3200400" y="2721303"/>
            <a:ext cx="1803400" cy="1380797"/>
          </a:xfrm>
          <a:prstGeom prst="straightConnector1">
            <a:avLst/>
          </a:prstGeom>
          <a:noFill/>
          <a:ln w="57150" cap="flat">
            <a:solidFill>
              <a:schemeClr val="accent3">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11" name="Straight Arrow Connector 10">
            <a:extLst>
              <a:ext uri="{FF2B5EF4-FFF2-40B4-BE49-F238E27FC236}">
                <a16:creationId xmlns:a16="http://schemas.microsoft.com/office/drawing/2014/main" id="{9A073760-04FC-1491-873C-7B930AC3CAB6}"/>
              </a:ext>
            </a:extLst>
          </p:cNvPr>
          <p:cNvCxnSpPr>
            <a:cxnSpLocks/>
          </p:cNvCxnSpPr>
          <p:nvPr/>
        </p:nvCxnSpPr>
        <p:spPr>
          <a:xfrm>
            <a:off x="7315200" y="2675422"/>
            <a:ext cx="1779968" cy="1306989"/>
          </a:xfrm>
          <a:prstGeom prst="straightConnector1">
            <a:avLst/>
          </a:prstGeom>
          <a:noFill/>
          <a:ln w="57150" cap="flat">
            <a:solidFill>
              <a:schemeClr val="accent3">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16" name="Straight Arrow Connector 15">
            <a:extLst>
              <a:ext uri="{FF2B5EF4-FFF2-40B4-BE49-F238E27FC236}">
                <a16:creationId xmlns:a16="http://schemas.microsoft.com/office/drawing/2014/main" id="{101D849E-824B-5485-0A13-D57E1DADD7B4}"/>
              </a:ext>
            </a:extLst>
          </p:cNvPr>
          <p:cNvCxnSpPr>
            <a:cxnSpLocks/>
            <a:stCxn id="3" idx="2"/>
          </p:cNvCxnSpPr>
          <p:nvPr/>
        </p:nvCxnSpPr>
        <p:spPr>
          <a:xfrm>
            <a:off x="6235700" y="2721303"/>
            <a:ext cx="0" cy="1241874"/>
          </a:xfrm>
          <a:prstGeom prst="straightConnector1">
            <a:avLst/>
          </a:prstGeom>
          <a:noFill/>
          <a:ln w="57150" cap="flat">
            <a:solidFill>
              <a:schemeClr val="accent3">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437993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5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DB8A8-DF2B-AFFE-7118-2D9D32C4F2A8}"/>
              </a:ext>
            </a:extLst>
          </p:cNvPr>
          <p:cNvSpPr>
            <a:spLocks noGrp="1"/>
          </p:cNvSpPr>
          <p:nvPr>
            <p:ph type="title"/>
          </p:nvPr>
        </p:nvSpPr>
        <p:spPr/>
        <p:txBody>
          <a:bodyPr/>
          <a:lstStyle/>
          <a:p>
            <a:r>
              <a:rPr lang="en-US" dirty="0"/>
              <a:t>Remember</a:t>
            </a:r>
          </a:p>
        </p:txBody>
      </p:sp>
      <p:sp>
        <p:nvSpPr>
          <p:cNvPr id="3" name="Text Placeholder 2">
            <a:extLst>
              <a:ext uri="{FF2B5EF4-FFF2-40B4-BE49-F238E27FC236}">
                <a16:creationId xmlns:a16="http://schemas.microsoft.com/office/drawing/2014/main" id="{AAD95AA3-C2B6-AF14-F48E-F12BEEEE854A}"/>
              </a:ext>
            </a:extLst>
          </p:cNvPr>
          <p:cNvSpPr>
            <a:spLocks noGrp="1"/>
          </p:cNvSpPr>
          <p:nvPr>
            <p:ph type="body" idx="1"/>
          </p:nvPr>
        </p:nvSpPr>
        <p:spPr/>
        <p:txBody>
          <a:bodyPr/>
          <a:lstStyle/>
          <a:p>
            <a:pPr marL="622300" indent="-342900">
              <a:lnSpc>
                <a:spcPct val="100000"/>
              </a:lnSpc>
              <a:spcAft>
                <a:spcPts val="2400"/>
              </a:spcAft>
              <a:buFont typeface="Arial" panose="020B0604020202020204" pitchFamily="34" charset="0"/>
              <a:buChar char="•"/>
            </a:pPr>
            <a:r>
              <a:rPr lang="en-US" sz="2800" dirty="0"/>
              <a:t>When making a master resume, give full, expansive details.</a:t>
            </a:r>
          </a:p>
          <a:p>
            <a:pPr marL="622300" indent="-342900">
              <a:lnSpc>
                <a:spcPct val="100000"/>
              </a:lnSpc>
              <a:spcAft>
                <a:spcPts val="2400"/>
              </a:spcAft>
              <a:buFont typeface="Arial" panose="020B0604020202020204" pitchFamily="34" charset="0"/>
              <a:buChar char="•"/>
            </a:pPr>
            <a:r>
              <a:rPr lang="en-US" sz="2800" dirty="0"/>
              <a:t>When tailoring a resume, decide what to include where to scale back on detail.</a:t>
            </a:r>
          </a:p>
          <a:p>
            <a:pPr marL="622300" indent="-342900">
              <a:lnSpc>
                <a:spcPct val="100000"/>
              </a:lnSpc>
              <a:spcAft>
                <a:spcPts val="2400"/>
              </a:spcAft>
              <a:buFont typeface="Arial" panose="020B0604020202020204" pitchFamily="34" charset="0"/>
              <a:buChar char="•"/>
            </a:pPr>
            <a:r>
              <a:rPr lang="en-US" sz="2800" dirty="0"/>
              <a:t>Details left out of a tailored resume can be used in interviews.</a:t>
            </a:r>
          </a:p>
        </p:txBody>
      </p:sp>
    </p:spTree>
    <p:extLst>
      <p:ext uri="{BB962C8B-B14F-4D97-AF65-F5344CB8AC3E}">
        <p14:creationId xmlns:p14="http://schemas.microsoft.com/office/powerpoint/2010/main" val="2029169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1A5E31-9DE7-677E-4BCC-226ABCD7BBE2}"/>
              </a:ext>
            </a:extLst>
          </p:cNvPr>
          <p:cNvSpPr>
            <a:spLocks noGrp="1"/>
          </p:cNvSpPr>
          <p:nvPr>
            <p:ph type="title"/>
          </p:nvPr>
        </p:nvSpPr>
        <p:spPr/>
        <p:txBody>
          <a:bodyPr/>
          <a:lstStyle/>
          <a:p>
            <a:r>
              <a:rPr lang="en-US" dirty="0"/>
              <a:t>Build a Resume</a:t>
            </a:r>
          </a:p>
        </p:txBody>
      </p:sp>
      <p:sp>
        <p:nvSpPr>
          <p:cNvPr id="5" name="Text Placeholder 4">
            <a:extLst>
              <a:ext uri="{FF2B5EF4-FFF2-40B4-BE49-F238E27FC236}">
                <a16:creationId xmlns:a16="http://schemas.microsoft.com/office/drawing/2014/main" id="{EB8F6CD0-94DE-DC28-EDC0-C16322C20225}"/>
              </a:ext>
            </a:extLst>
          </p:cNvPr>
          <p:cNvSpPr>
            <a:spLocks noGrp="1"/>
          </p:cNvSpPr>
          <p:nvPr>
            <p:ph type="body" idx="1"/>
          </p:nvPr>
        </p:nvSpPr>
        <p:spPr/>
        <p:txBody>
          <a:bodyPr/>
          <a:lstStyle/>
          <a:p>
            <a:pPr marL="746125" indent="-395288">
              <a:lnSpc>
                <a:spcPct val="100000"/>
              </a:lnSpc>
              <a:spcBef>
                <a:spcPts val="0"/>
              </a:spcBef>
              <a:spcAft>
                <a:spcPts val="1800"/>
              </a:spcAft>
              <a:buFont typeface="Arial" panose="020B0604020202020204" pitchFamily="34" charset="0"/>
              <a:buChar char="•"/>
            </a:pPr>
            <a:r>
              <a:rPr lang="en-US" sz="3600" dirty="0"/>
              <a:t>List elements needed to open lock</a:t>
            </a:r>
          </a:p>
          <a:p>
            <a:pPr marL="746125" indent="-395288">
              <a:lnSpc>
                <a:spcPct val="100000"/>
              </a:lnSpc>
              <a:spcBef>
                <a:spcPts val="0"/>
              </a:spcBef>
              <a:spcAft>
                <a:spcPts val="1800"/>
              </a:spcAft>
              <a:buFont typeface="Arial" panose="020B0604020202020204" pitchFamily="34" charset="0"/>
              <a:buChar char="•"/>
            </a:pPr>
            <a:r>
              <a:rPr lang="en-US" sz="3600" dirty="0"/>
              <a:t>Choose items from master resume to include</a:t>
            </a:r>
          </a:p>
          <a:p>
            <a:pPr marL="746125" indent="-395288">
              <a:lnSpc>
                <a:spcPct val="100000"/>
              </a:lnSpc>
              <a:spcBef>
                <a:spcPts val="0"/>
              </a:spcBef>
              <a:spcAft>
                <a:spcPts val="1800"/>
              </a:spcAft>
              <a:buFont typeface="Arial" panose="020B0604020202020204" pitchFamily="34" charset="0"/>
              <a:buChar char="•"/>
            </a:pPr>
            <a:r>
              <a:rPr lang="en-US" sz="3600" dirty="0"/>
              <a:t>Choose level of detail for each item</a:t>
            </a:r>
          </a:p>
          <a:p>
            <a:pPr marL="746125" indent="-395288">
              <a:lnSpc>
                <a:spcPct val="100000"/>
              </a:lnSpc>
              <a:spcBef>
                <a:spcPts val="0"/>
              </a:spcBef>
              <a:spcAft>
                <a:spcPts val="1800"/>
              </a:spcAft>
              <a:buFont typeface="Arial" panose="020B0604020202020204" pitchFamily="34" charset="0"/>
              <a:buChar char="•"/>
            </a:pPr>
            <a:r>
              <a:rPr lang="en-US" sz="3600" dirty="0"/>
              <a:t>Create needed sections</a:t>
            </a:r>
          </a:p>
          <a:p>
            <a:pPr marL="746125" indent="-395288">
              <a:lnSpc>
                <a:spcPct val="100000"/>
              </a:lnSpc>
              <a:spcBef>
                <a:spcPts val="0"/>
              </a:spcBef>
              <a:spcAft>
                <a:spcPts val="1800"/>
              </a:spcAft>
              <a:buFont typeface="Arial" panose="020B0604020202020204" pitchFamily="34" charset="0"/>
              <a:buChar char="•"/>
            </a:pPr>
            <a:r>
              <a:rPr lang="en-US" sz="3600" dirty="0"/>
              <a:t>Formatting last!</a:t>
            </a:r>
          </a:p>
          <a:p>
            <a:endParaRPr lang="en-US" dirty="0"/>
          </a:p>
        </p:txBody>
      </p:sp>
    </p:spTree>
    <p:extLst>
      <p:ext uri="{BB962C8B-B14F-4D97-AF65-F5344CB8AC3E}">
        <p14:creationId xmlns:p14="http://schemas.microsoft.com/office/powerpoint/2010/main" val="2130588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le 1"/>
          <p:cNvSpPr txBox="1">
            <a:spLocks noGrp="1"/>
          </p:cNvSpPr>
          <p:nvPr>
            <p:ph type="title"/>
          </p:nvPr>
        </p:nvSpPr>
        <p:spPr>
          <a:xfrm>
            <a:off x="1097280" y="758951"/>
            <a:ext cx="10058401" cy="3566161"/>
          </a:xfrm>
          <a:prstGeom prst="rect">
            <a:avLst/>
          </a:prstGeom>
        </p:spPr>
        <p:txBody>
          <a:bodyPr/>
          <a:lstStyle>
            <a:lvl1pPr>
              <a:defRPr spc="-100"/>
            </a:lvl1pPr>
          </a:lstStyle>
          <a:p>
            <a:r>
              <a:rPr lang="en-US" dirty="0"/>
              <a:t>Levels of Detail</a:t>
            </a:r>
            <a:endParaRPr dirty="0"/>
          </a:p>
        </p:txBody>
      </p:sp>
      <p:sp>
        <p:nvSpPr>
          <p:cNvPr id="113" name="Text Placeholder 2"/>
          <p:cNvSpPr txBox="1">
            <a:spLocks noGrp="1"/>
          </p:cNvSpPr>
          <p:nvPr>
            <p:ph type="body" sz="quarter" idx="1"/>
          </p:nvPr>
        </p:nvSpPr>
        <p:spPr>
          <a:prstGeom prst="rect">
            <a:avLst/>
          </a:prstGeom>
        </p:spPr>
        <p:txBody>
          <a:bodyPr/>
          <a:lstStyle/>
          <a:p>
            <a:endParaRPr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itle 4"/>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Education</a:t>
            </a:r>
            <a:endParaRPr dirty="0"/>
          </a:p>
        </p:txBody>
      </p:sp>
      <p:sp>
        <p:nvSpPr>
          <p:cNvPr id="116" name="Content Placeholder 5"/>
          <p:cNvSpPr txBox="1">
            <a:spLocks noGrp="1"/>
          </p:cNvSpPr>
          <p:nvPr>
            <p:ph type="body" idx="1"/>
          </p:nvPr>
        </p:nvSpPr>
        <p:spPr>
          <a:xfrm>
            <a:off x="1097280" y="2048717"/>
            <a:ext cx="10058401" cy="3820376"/>
          </a:xfrm>
          <a:prstGeom prst="rect">
            <a:avLst/>
          </a:prstGeom>
        </p:spPr>
        <p:txBody>
          <a:bodyPr/>
          <a:lstStyle/>
          <a:p>
            <a:pPr marL="0" indent="0">
              <a:lnSpc>
                <a:spcPct val="100000"/>
              </a:lnSpc>
              <a:spcBef>
                <a:spcPts val="0"/>
              </a:spcBef>
              <a:defRPr sz="2800" b="1"/>
            </a:pPr>
            <a:r>
              <a:rPr dirty="0"/>
              <a:t>Notre Dame de Sion High School, </a:t>
            </a:r>
            <a:r>
              <a:rPr b="0" dirty="0"/>
              <a:t>May 2023</a:t>
            </a:r>
          </a:p>
          <a:p>
            <a:pPr marL="0" indent="0">
              <a:lnSpc>
                <a:spcPct val="100000"/>
              </a:lnSpc>
              <a:spcBef>
                <a:spcPts val="0"/>
              </a:spcBef>
              <a:defRPr sz="2800"/>
            </a:pPr>
            <a:r>
              <a:rPr dirty="0"/>
              <a:t>Kansas City, MO</a:t>
            </a:r>
          </a:p>
          <a:p>
            <a:pPr marL="0" indent="0">
              <a:lnSpc>
                <a:spcPct val="100000"/>
              </a:lnSpc>
              <a:spcBef>
                <a:spcPts val="0"/>
              </a:spcBef>
              <a:defRPr sz="2800"/>
            </a:pPr>
            <a:r>
              <a:rPr dirty="0"/>
              <a:t>GPA: 3.78</a:t>
            </a:r>
            <a:endParaRPr lang="en-US" dirty="0"/>
          </a:p>
          <a:p>
            <a:pPr marL="0" indent="0">
              <a:lnSpc>
                <a:spcPct val="100000"/>
              </a:lnSpc>
              <a:spcBef>
                <a:spcPts val="0"/>
              </a:spcBef>
              <a:defRPr sz="2800"/>
            </a:pPr>
            <a:endParaRPr lang="en-US" dirty="0"/>
          </a:p>
          <a:p>
            <a:pPr marL="0" indent="0">
              <a:lnSpc>
                <a:spcPct val="100000"/>
              </a:lnSpc>
              <a:spcBef>
                <a:spcPts val="0"/>
              </a:spcBef>
              <a:defRPr sz="2800"/>
            </a:pPr>
            <a:endParaRPr lang="en-US" dirty="0"/>
          </a:p>
          <a:p>
            <a:pPr marL="0" indent="0">
              <a:lnSpc>
                <a:spcPct val="100000"/>
              </a:lnSpc>
              <a:spcBef>
                <a:spcPts val="0"/>
              </a:spcBef>
              <a:defRPr sz="2800" b="1"/>
            </a:pPr>
            <a:r>
              <a:rPr lang="en-US" dirty="0"/>
              <a:t>Diploma, </a:t>
            </a:r>
            <a:r>
              <a:rPr lang="en-US" b="1" dirty="0"/>
              <a:t>May 2023</a:t>
            </a:r>
          </a:p>
          <a:p>
            <a:pPr marL="0" indent="0">
              <a:lnSpc>
                <a:spcPct val="100000"/>
              </a:lnSpc>
              <a:spcBef>
                <a:spcPts val="0"/>
              </a:spcBef>
              <a:defRPr sz="2800"/>
            </a:pPr>
            <a:r>
              <a:rPr lang="en-US" dirty="0"/>
              <a:t>Notre Dame de Sion High School, Kansas City, MO</a:t>
            </a:r>
          </a:p>
          <a:p>
            <a:pPr marL="0" indent="0">
              <a:lnSpc>
                <a:spcPct val="100000"/>
              </a:lnSpc>
              <a:spcBef>
                <a:spcPts val="0"/>
              </a:spcBef>
              <a:buNone/>
              <a:defRPr sz="2800"/>
            </a:pPr>
            <a:endParaRPr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xEl>
                                              <p:pRg st="5" end="5"/>
                                            </p:txEl>
                                          </p:spTgt>
                                        </p:tgtEl>
                                        <p:attrNameLst>
                                          <p:attrName>style.visibility</p:attrName>
                                        </p:attrNameLst>
                                      </p:cBhvr>
                                      <p:to>
                                        <p:strVal val="visible"/>
                                      </p:to>
                                    </p:set>
                                    <p:animEffect transition="in" filter="fade">
                                      <p:cBhvr>
                                        <p:cTn id="7" dur="250"/>
                                        <p:tgtEl>
                                          <p:spTgt spid="116">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6">
                                            <p:txEl>
                                              <p:pRg st="6" end="6"/>
                                            </p:txEl>
                                          </p:spTgt>
                                        </p:tgtEl>
                                        <p:attrNameLst>
                                          <p:attrName>style.visibility</p:attrName>
                                        </p:attrNameLst>
                                      </p:cBhvr>
                                      <p:to>
                                        <p:strVal val="visible"/>
                                      </p:to>
                                    </p:set>
                                    <p:animEffect transition="in" filter="fade">
                                      <p:cBhvr>
                                        <p:cTn id="10" dur="250"/>
                                        <p:tgtEl>
                                          <p:spTgt spid="1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4"/>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Education</a:t>
            </a:r>
            <a:endParaRPr dirty="0"/>
          </a:p>
        </p:txBody>
      </p:sp>
      <p:sp>
        <p:nvSpPr>
          <p:cNvPr id="119" name="Content Placeholder 5"/>
          <p:cNvSpPr txBox="1">
            <a:spLocks noGrp="1"/>
          </p:cNvSpPr>
          <p:nvPr>
            <p:ph type="body" idx="1"/>
          </p:nvPr>
        </p:nvSpPr>
        <p:spPr>
          <a:xfrm>
            <a:off x="1097280" y="2048717"/>
            <a:ext cx="10058401" cy="3820376"/>
          </a:xfrm>
          <a:prstGeom prst="rect">
            <a:avLst/>
          </a:prstGeom>
        </p:spPr>
        <p:txBody>
          <a:bodyPr/>
          <a:lstStyle/>
          <a:p>
            <a:pPr marL="0" indent="0">
              <a:lnSpc>
                <a:spcPct val="100000"/>
              </a:lnSpc>
              <a:spcBef>
                <a:spcPts val="0"/>
              </a:spcBef>
              <a:defRPr sz="2800" b="1"/>
            </a:pPr>
            <a:r>
              <a:rPr dirty="0"/>
              <a:t>Notre Dame de Sion High School, </a:t>
            </a:r>
            <a:r>
              <a:rPr b="0" dirty="0"/>
              <a:t>May 2023</a:t>
            </a:r>
          </a:p>
          <a:p>
            <a:pPr marL="0" indent="0">
              <a:lnSpc>
                <a:spcPct val="100000"/>
              </a:lnSpc>
              <a:spcBef>
                <a:spcPts val="0"/>
              </a:spcBef>
              <a:defRPr sz="2800"/>
            </a:pPr>
            <a:r>
              <a:rPr dirty="0"/>
              <a:t>Kansas City, MO</a:t>
            </a:r>
          </a:p>
          <a:p>
            <a:pPr marL="0" indent="0">
              <a:lnSpc>
                <a:spcPct val="100000"/>
              </a:lnSpc>
              <a:spcBef>
                <a:spcPts val="0"/>
              </a:spcBef>
              <a:buNone/>
              <a:defRPr sz="2800"/>
            </a:pPr>
            <a:endParaRPr dirty="0"/>
          </a:p>
          <a:p>
            <a:pPr marL="0" indent="0">
              <a:lnSpc>
                <a:spcPct val="100000"/>
              </a:lnSpc>
              <a:spcBef>
                <a:spcPts val="0"/>
              </a:spcBef>
              <a:defRPr sz="1000"/>
            </a:pPr>
            <a:endParaRPr dirty="0"/>
          </a:p>
          <a:p>
            <a:pPr marL="0" indent="0">
              <a:lnSpc>
                <a:spcPct val="100000"/>
              </a:lnSpc>
              <a:spcBef>
                <a:spcPts val="0"/>
              </a:spcBef>
              <a:defRPr sz="2800" b="1"/>
            </a:pPr>
            <a:r>
              <a:rPr dirty="0"/>
              <a:t>Magna Cum Laude Honors: </a:t>
            </a:r>
            <a:r>
              <a:rPr b="0" dirty="0"/>
              <a:t>received </a:t>
            </a:r>
            <a:r>
              <a:rPr lang="en-US" b="0" dirty="0"/>
              <a:t>in </a:t>
            </a:r>
            <a:r>
              <a:rPr b="0" dirty="0"/>
              <a:t>5 quarters</a:t>
            </a:r>
          </a:p>
          <a:p>
            <a:pPr marL="0" indent="0">
              <a:lnSpc>
                <a:spcPct val="100000"/>
              </a:lnSpc>
              <a:spcBef>
                <a:spcPts val="0"/>
              </a:spcBef>
              <a:defRPr sz="2800">
                <a:solidFill>
                  <a:srgbClr val="808080"/>
                </a:solidFill>
              </a:defRPr>
            </a:pPr>
            <a:r>
              <a:rPr dirty="0"/>
              <a:t>3.8 GPA and above, no grade below B</a:t>
            </a:r>
          </a:p>
        </p:txBody>
      </p:sp>
    </p:spTree>
    <p:extLst>
      <p:ext uri="{BB962C8B-B14F-4D97-AF65-F5344CB8AC3E}">
        <p14:creationId xmlns:p14="http://schemas.microsoft.com/office/powerpoint/2010/main" val="135081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4"/>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Education</a:t>
            </a:r>
            <a:endParaRPr dirty="0"/>
          </a:p>
        </p:txBody>
      </p:sp>
      <p:sp>
        <p:nvSpPr>
          <p:cNvPr id="119" name="Content Placeholder 5"/>
          <p:cNvSpPr txBox="1">
            <a:spLocks noGrp="1"/>
          </p:cNvSpPr>
          <p:nvPr>
            <p:ph type="body" idx="1"/>
          </p:nvPr>
        </p:nvSpPr>
        <p:spPr>
          <a:xfrm>
            <a:off x="1097280" y="2048717"/>
            <a:ext cx="10058401" cy="3820376"/>
          </a:xfrm>
          <a:prstGeom prst="rect">
            <a:avLst/>
          </a:prstGeom>
        </p:spPr>
        <p:txBody>
          <a:bodyPr/>
          <a:lstStyle/>
          <a:p>
            <a:pPr marL="0" indent="0">
              <a:lnSpc>
                <a:spcPct val="100000"/>
              </a:lnSpc>
              <a:spcBef>
                <a:spcPts val="0"/>
              </a:spcBef>
              <a:defRPr sz="2800" b="1"/>
            </a:pPr>
            <a:r>
              <a:rPr dirty="0"/>
              <a:t>Notre Dame de Sion High School, </a:t>
            </a:r>
            <a:r>
              <a:rPr b="0" dirty="0"/>
              <a:t>May 2023</a:t>
            </a:r>
          </a:p>
          <a:p>
            <a:pPr marL="0" indent="0">
              <a:lnSpc>
                <a:spcPct val="100000"/>
              </a:lnSpc>
              <a:spcBef>
                <a:spcPts val="0"/>
              </a:spcBef>
              <a:defRPr sz="2800"/>
            </a:pPr>
            <a:r>
              <a:rPr dirty="0"/>
              <a:t>Kansas City, MO</a:t>
            </a:r>
          </a:p>
          <a:p>
            <a:pPr marL="0" indent="0">
              <a:lnSpc>
                <a:spcPct val="100000"/>
              </a:lnSpc>
              <a:spcBef>
                <a:spcPts val="0"/>
              </a:spcBef>
              <a:buNone/>
              <a:defRPr sz="2800"/>
            </a:pPr>
            <a:endParaRPr dirty="0"/>
          </a:p>
          <a:p>
            <a:pPr marL="0" indent="0">
              <a:lnSpc>
                <a:spcPct val="100000"/>
              </a:lnSpc>
              <a:spcBef>
                <a:spcPts val="0"/>
              </a:spcBef>
              <a:defRPr sz="1000"/>
            </a:pPr>
            <a:endParaRPr dirty="0"/>
          </a:p>
          <a:p>
            <a:pPr marL="0" indent="0">
              <a:lnSpc>
                <a:spcPct val="100000"/>
              </a:lnSpc>
              <a:spcBef>
                <a:spcPts val="0"/>
              </a:spcBef>
              <a:defRPr sz="2800" b="1"/>
            </a:pPr>
            <a:r>
              <a:rPr lang="en-US" dirty="0"/>
              <a:t>Honor Roll</a:t>
            </a:r>
            <a:r>
              <a:rPr dirty="0"/>
              <a:t>: </a:t>
            </a:r>
            <a:r>
              <a:rPr lang="en-US" b="0" dirty="0"/>
              <a:t>Fall I 2020, Fall II 2020, Spring II 2021</a:t>
            </a:r>
            <a:endParaRPr b="0" dirty="0"/>
          </a:p>
        </p:txBody>
      </p:sp>
    </p:spTree>
    <p:extLst>
      <p:ext uri="{BB962C8B-B14F-4D97-AF65-F5344CB8AC3E}">
        <p14:creationId xmlns:p14="http://schemas.microsoft.com/office/powerpoint/2010/main" val="2631545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4"/>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Education</a:t>
            </a:r>
            <a:endParaRPr dirty="0"/>
          </a:p>
        </p:txBody>
      </p:sp>
      <p:sp>
        <p:nvSpPr>
          <p:cNvPr id="122" name="Content Placeholder 5"/>
          <p:cNvSpPr txBox="1">
            <a:spLocks noGrp="1"/>
          </p:cNvSpPr>
          <p:nvPr>
            <p:ph type="body" idx="1"/>
          </p:nvPr>
        </p:nvSpPr>
        <p:spPr>
          <a:xfrm>
            <a:off x="1097280" y="2048717"/>
            <a:ext cx="10058401" cy="3820376"/>
          </a:xfrm>
          <a:prstGeom prst="rect">
            <a:avLst/>
          </a:prstGeom>
        </p:spPr>
        <p:txBody>
          <a:bodyPr/>
          <a:lstStyle/>
          <a:p>
            <a:pPr marL="0" indent="0">
              <a:lnSpc>
                <a:spcPct val="100000"/>
              </a:lnSpc>
              <a:spcBef>
                <a:spcPts val="0"/>
              </a:spcBef>
              <a:defRPr sz="2800" b="1"/>
            </a:pPr>
            <a:r>
              <a:rPr dirty="0"/>
              <a:t>Notre Dame de Sion High School, </a:t>
            </a:r>
            <a:r>
              <a:rPr b="0" dirty="0"/>
              <a:t>May 2023</a:t>
            </a:r>
          </a:p>
          <a:p>
            <a:pPr marL="0" indent="0">
              <a:lnSpc>
                <a:spcPct val="100000"/>
              </a:lnSpc>
              <a:spcBef>
                <a:spcPts val="0"/>
              </a:spcBef>
              <a:defRPr sz="2800"/>
            </a:pPr>
            <a:r>
              <a:rPr dirty="0"/>
              <a:t>Kansas City, MO</a:t>
            </a:r>
          </a:p>
          <a:p>
            <a:pPr marL="0" indent="0">
              <a:lnSpc>
                <a:spcPct val="100000"/>
              </a:lnSpc>
              <a:spcBef>
                <a:spcPts val="0"/>
              </a:spcBef>
              <a:defRPr sz="2800"/>
            </a:pPr>
            <a:r>
              <a:rPr dirty="0"/>
              <a:t>GPA: 3.78</a:t>
            </a:r>
          </a:p>
          <a:p>
            <a:pPr marL="0" indent="0">
              <a:lnSpc>
                <a:spcPct val="100000"/>
              </a:lnSpc>
              <a:spcBef>
                <a:spcPts val="0"/>
              </a:spcBef>
              <a:defRPr sz="1000"/>
            </a:pPr>
            <a:endParaRPr dirty="0"/>
          </a:p>
          <a:p>
            <a:pPr marL="0" indent="0">
              <a:lnSpc>
                <a:spcPct val="100000"/>
              </a:lnSpc>
              <a:spcBef>
                <a:spcPts val="0"/>
              </a:spcBef>
              <a:defRPr sz="2800" b="1"/>
            </a:pPr>
            <a:r>
              <a:rPr dirty="0"/>
              <a:t>Selected Coursework</a:t>
            </a:r>
          </a:p>
          <a:p>
            <a:pPr marL="685800" indent="-331788">
              <a:lnSpc>
                <a:spcPct val="100000"/>
              </a:lnSpc>
              <a:spcBef>
                <a:spcPts val="0"/>
              </a:spcBef>
              <a:buFont typeface="Arial"/>
              <a:buChar char="•"/>
              <a:defRPr sz="2800"/>
            </a:pPr>
            <a:r>
              <a:rPr dirty="0"/>
              <a:t>AP Calculus</a:t>
            </a:r>
            <a:r>
              <a:rPr lang="en-US" dirty="0"/>
              <a:t>, 2021–2022</a:t>
            </a:r>
            <a:endParaRPr dirty="0"/>
          </a:p>
          <a:p>
            <a:pPr marL="685800" indent="-331788">
              <a:lnSpc>
                <a:spcPct val="100000"/>
              </a:lnSpc>
              <a:spcBef>
                <a:spcPts val="0"/>
              </a:spcBef>
              <a:buFont typeface="Arial"/>
              <a:buChar char="•"/>
              <a:defRPr sz="2800"/>
            </a:pPr>
            <a:r>
              <a:rPr dirty="0"/>
              <a:t>Designing Real-World Impacts (</a:t>
            </a:r>
            <a:r>
              <a:rPr lang="en-US" dirty="0"/>
              <a:t>senior</a:t>
            </a:r>
            <a:r>
              <a:rPr dirty="0"/>
              <a:t> English)</a:t>
            </a:r>
            <a:r>
              <a:rPr lang="en-US" dirty="0"/>
              <a:t>, 2022–2023</a:t>
            </a:r>
            <a:endParaRPr dirty="0"/>
          </a:p>
          <a:p>
            <a:pPr marL="685800" indent="-331788">
              <a:lnSpc>
                <a:spcPct val="100000"/>
              </a:lnSpc>
              <a:spcBef>
                <a:spcPts val="0"/>
              </a:spcBef>
              <a:buFont typeface="Arial"/>
              <a:buChar char="•"/>
              <a:defRPr sz="2800"/>
            </a:pPr>
            <a:r>
              <a:rPr dirty="0"/>
              <a:t>French IV</a:t>
            </a:r>
            <a:r>
              <a:rPr lang="en-US" dirty="0"/>
              <a:t>, 2022–2023</a:t>
            </a:r>
            <a:endParaRPr dirty="0"/>
          </a:p>
        </p:txBody>
      </p:sp>
    </p:spTree>
    <p:extLst>
      <p:ext uri="{BB962C8B-B14F-4D97-AF65-F5344CB8AC3E}">
        <p14:creationId xmlns:p14="http://schemas.microsoft.com/office/powerpoint/2010/main" val="2011516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5C76D9-EFBA-50A2-88FA-C2304CF8F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718" y="210065"/>
            <a:ext cx="7704586" cy="6858000"/>
          </a:xfrm>
          <a:prstGeom prst="rect">
            <a:avLst/>
          </a:prstGeom>
        </p:spPr>
      </p:pic>
      <p:sp>
        <p:nvSpPr>
          <p:cNvPr id="6" name="TextBox 5">
            <a:extLst>
              <a:ext uri="{FF2B5EF4-FFF2-40B4-BE49-F238E27FC236}">
                <a16:creationId xmlns:a16="http://schemas.microsoft.com/office/drawing/2014/main" id="{4EB2275E-A8EE-87A9-351C-3231DA28E3FD}"/>
              </a:ext>
            </a:extLst>
          </p:cNvPr>
          <p:cNvSpPr txBox="1"/>
          <p:nvPr/>
        </p:nvSpPr>
        <p:spPr>
          <a:xfrm>
            <a:off x="593124" y="4835894"/>
            <a:ext cx="4846320" cy="1005840"/>
          </a:xfrm>
          <a:prstGeom prst="rect">
            <a:avLst/>
          </a:prstGeom>
          <a:solidFill>
            <a:schemeClr val="bg1"/>
          </a:solidFill>
          <a:ln w="12700" cap="flat">
            <a:solidFill>
              <a:schemeClr val="bg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0">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000" dirty="0" err="1"/>
              <a:t>groversenglish.com</a:t>
            </a:r>
            <a:endParaRPr kumimoji="0" lang="en-US" sz="4000" b="0" i="0" u="none" strike="noStrike" cap="none" spc="0" normalizeH="0" baseline="0" dirty="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EB10FB81-B5E8-D3BC-CD51-A0C359F10910}"/>
              </a:ext>
            </a:extLst>
          </p:cNvPr>
          <p:cNvSpPr txBox="1"/>
          <p:nvPr/>
        </p:nvSpPr>
        <p:spPr>
          <a:xfrm>
            <a:off x="593125" y="2631989"/>
            <a:ext cx="3323968"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3">
                    <a:lumMod val="75000"/>
                  </a:schemeClr>
                </a:solidFill>
                <a:effectLst/>
                <a:uFillTx/>
                <a:latin typeface="+mj-lt"/>
                <a:ea typeface="+mj-ea"/>
                <a:cs typeface="+mj-cs"/>
                <a:sym typeface="Calibri"/>
              </a:rPr>
              <a:t>For more info, slides, handouts, etc.</a:t>
            </a:r>
          </a:p>
        </p:txBody>
      </p:sp>
    </p:spTree>
    <p:extLst>
      <p:ext uri="{BB962C8B-B14F-4D97-AF65-F5344CB8AC3E}">
        <p14:creationId xmlns:p14="http://schemas.microsoft.com/office/powerpoint/2010/main" val="81968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itle 4"/>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Education</a:t>
            </a:r>
            <a:endParaRPr dirty="0"/>
          </a:p>
        </p:txBody>
      </p:sp>
      <p:sp>
        <p:nvSpPr>
          <p:cNvPr id="125" name="Content Placeholder 5"/>
          <p:cNvSpPr txBox="1">
            <a:spLocks noGrp="1"/>
          </p:cNvSpPr>
          <p:nvPr>
            <p:ph type="body" idx="1"/>
          </p:nvPr>
        </p:nvSpPr>
        <p:spPr>
          <a:xfrm>
            <a:off x="1097280" y="2048718"/>
            <a:ext cx="10058401" cy="4409955"/>
          </a:xfrm>
          <a:prstGeom prst="rect">
            <a:avLst/>
          </a:prstGeom>
        </p:spPr>
        <p:txBody>
          <a:bodyPr/>
          <a:lstStyle/>
          <a:p>
            <a:pPr marL="0" indent="0">
              <a:lnSpc>
                <a:spcPct val="99000"/>
              </a:lnSpc>
              <a:spcBef>
                <a:spcPts val="0"/>
              </a:spcBef>
              <a:defRPr b="1"/>
            </a:pPr>
            <a:r>
              <a:rPr dirty="0"/>
              <a:t>Notre Dame de Sion High School, </a:t>
            </a:r>
            <a:r>
              <a:rPr b="0" dirty="0"/>
              <a:t>May 2023</a:t>
            </a:r>
          </a:p>
          <a:p>
            <a:pPr marL="0" indent="0">
              <a:lnSpc>
                <a:spcPct val="99000"/>
              </a:lnSpc>
              <a:spcBef>
                <a:spcPts val="0"/>
              </a:spcBef>
            </a:pPr>
            <a:r>
              <a:rPr dirty="0"/>
              <a:t>Kansas City, MO</a:t>
            </a:r>
          </a:p>
          <a:p>
            <a:pPr marL="0" indent="0">
              <a:lnSpc>
                <a:spcPct val="99000"/>
              </a:lnSpc>
              <a:spcBef>
                <a:spcPts val="0"/>
              </a:spcBef>
            </a:pPr>
            <a:r>
              <a:rPr dirty="0"/>
              <a:t>GPA: 3.78</a:t>
            </a:r>
          </a:p>
          <a:p>
            <a:pPr marL="0" indent="0">
              <a:lnSpc>
                <a:spcPct val="99000"/>
              </a:lnSpc>
              <a:spcBef>
                <a:spcPts val="0"/>
              </a:spcBef>
              <a:defRPr sz="1000"/>
            </a:pPr>
            <a:endParaRPr dirty="0"/>
          </a:p>
          <a:p>
            <a:pPr marL="0" indent="0">
              <a:lnSpc>
                <a:spcPct val="99000"/>
              </a:lnSpc>
              <a:spcBef>
                <a:spcPts val="0"/>
              </a:spcBef>
              <a:spcAft>
                <a:spcPts val="600"/>
              </a:spcAft>
              <a:defRPr b="1"/>
            </a:pPr>
            <a:r>
              <a:rPr dirty="0"/>
              <a:t>Selected Coursework</a:t>
            </a:r>
          </a:p>
          <a:p>
            <a:pPr marL="685800" indent="-331788">
              <a:lnSpc>
                <a:spcPct val="99000"/>
              </a:lnSpc>
              <a:spcBef>
                <a:spcPts val="0"/>
              </a:spcBef>
              <a:buFont typeface="Arial"/>
              <a:buChar char="•"/>
              <a:tabLst>
                <a:tab pos="10058400" algn="r"/>
              </a:tabLst>
            </a:pPr>
            <a:r>
              <a:rPr dirty="0"/>
              <a:t>Designing Real-World Impacts</a:t>
            </a:r>
            <a:r>
              <a:rPr lang="en-US" dirty="0"/>
              <a:t>	Spring 2022</a:t>
            </a:r>
            <a:endParaRPr dirty="0"/>
          </a:p>
          <a:p>
            <a:pPr marL="685800" indent="0">
              <a:lnSpc>
                <a:spcPct val="99000"/>
              </a:lnSpc>
              <a:spcBef>
                <a:spcPts val="0"/>
              </a:spcBef>
              <a:buSzTx/>
              <a:buNone/>
              <a:defRPr i="1"/>
            </a:pPr>
            <a:r>
              <a:rPr dirty="0"/>
              <a:t>Worked with local clients to solve communication problems using document design and professional writing principles. Presented flyer campaign to promote community involvement to client as final project.</a:t>
            </a:r>
          </a:p>
          <a:p>
            <a:pPr marL="685800" indent="-331788">
              <a:lnSpc>
                <a:spcPct val="99000"/>
              </a:lnSpc>
              <a:buFont typeface="Arial"/>
              <a:buChar char="•"/>
              <a:tabLst>
                <a:tab pos="9994900" algn="r"/>
              </a:tabLst>
            </a:pPr>
            <a:r>
              <a:rPr dirty="0"/>
              <a:t>French IV</a:t>
            </a:r>
            <a:r>
              <a:rPr lang="en-US" dirty="0"/>
              <a:t>	Fall 2021</a:t>
            </a:r>
            <a:endParaRPr dirty="0"/>
          </a:p>
          <a:p>
            <a:pPr marL="685800" indent="0">
              <a:lnSpc>
                <a:spcPct val="99000"/>
              </a:lnSpc>
              <a:spcBef>
                <a:spcPts val="0"/>
              </a:spcBef>
              <a:buSzTx/>
              <a:buNone/>
              <a:defRPr i="1"/>
            </a:pPr>
            <a:r>
              <a:rPr dirty="0"/>
              <a:t>Final project involved delivering a 7-minute speech, in French, that explained the culture of the Provence region.</a:t>
            </a:r>
          </a:p>
        </p:txBody>
      </p:sp>
    </p:spTree>
    <p:extLst>
      <p:ext uri="{BB962C8B-B14F-4D97-AF65-F5344CB8AC3E}">
        <p14:creationId xmlns:p14="http://schemas.microsoft.com/office/powerpoint/2010/main" val="149361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itle 4"/>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Education</a:t>
            </a:r>
            <a:endParaRPr dirty="0"/>
          </a:p>
        </p:txBody>
      </p:sp>
      <p:sp>
        <p:nvSpPr>
          <p:cNvPr id="128" name="Content Placeholder 5"/>
          <p:cNvSpPr txBox="1">
            <a:spLocks noGrp="1"/>
          </p:cNvSpPr>
          <p:nvPr>
            <p:ph type="body" idx="1"/>
          </p:nvPr>
        </p:nvSpPr>
        <p:spPr>
          <a:xfrm>
            <a:off x="1097280" y="2048718"/>
            <a:ext cx="10058401" cy="4409955"/>
          </a:xfrm>
          <a:prstGeom prst="rect">
            <a:avLst/>
          </a:prstGeom>
        </p:spPr>
        <p:txBody>
          <a:bodyPr/>
          <a:lstStyle/>
          <a:p>
            <a:pPr marL="0" indent="0">
              <a:lnSpc>
                <a:spcPct val="99000"/>
              </a:lnSpc>
              <a:spcBef>
                <a:spcPts val="0"/>
              </a:spcBef>
              <a:defRPr b="1"/>
            </a:pPr>
            <a:r>
              <a:rPr dirty="0"/>
              <a:t>Notre Dame de Sion High School, </a:t>
            </a:r>
            <a:r>
              <a:rPr b="0" dirty="0"/>
              <a:t>May 2023</a:t>
            </a:r>
          </a:p>
          <a:p>
            <a:pPr marL="0" indent="0">
              <a:lnSpc>
                <a:spcPct val="99000"/>
              </a:lnSpc>
              <a:spcBef>
                <a:spcPts val="0"/>
              </a:spcBef>
            </a:pPr>
            <a:r>
              <a:rPr dirty="0"/>
              <a:t>Kansas City, MO</a:t>
            </a:r>
          </a:p>
          <a:p>
            <a:pPr marL="0" indent="0">
              <a:lnSpc>
                <a:spcPct val="99000"/>
              </a:lnSpc>
              <a:spcBef>
                <a:spcPts val="0"/>
              </a:spcBef>
            </a:pPr>
            <a:r>
              <a:rPr dirty="0"/>
              <a:t>GPA: 3.78</a:t>
            </a:r>
          </a:p>
          <a:p>
            <a:pPr marL="0" indent="0">
              <a:lnSpc>
                <a:spcPct val="99000"/>
              </a:lnSpc>
              <a:spcBef>
                <a:spcPts val="0"/>
              </a:spcBef>
              <a:defRPr sz="1000"/>
            </a:pPr>
            <a:endParaRPr dirty="0"/>
          </a:p>
          <a:p>
            <a:pPr marL="0" indent="0">
              <a:lnSpc>
                <a:spcPct val="99000"/>
              </a:lnSpc>
              <a:spcBef>
                <a:spcPts val="0"/>
              </a:spcBef>
              <a:spcAft>
                <a:spcPts val="600"/>
              </a:spcAft>
              <a:defRPr b="1"/>
            </a:pPr>
            <a:r>
              <a:rPr lang="en-US" dirty="0"/>
              <a:t>Selected Coursework</a:t>
            </a:r>
          </a:p>
          <a:p>
            <a:pPr marL="685800" indent="-331788">
              <a:lnSpc>
                <a:spcPct val="99000"/>
              </a:lnSpc>
              <a:spcBef>
                <a:spcPts val="0"/>
              </a:spcBef>
              <a:buFont typeface="Arial"/>
              <a:buChar char="•"/>
              <a:tabLst>
                <a:tab pos="10058400" algn="r"/>
              </a:tabLst>
            </a:pPr>
            <a:r>
              <a:rPr lang="en-US" dirty="0"/>
              <a:t>Designing Real-World Impacts	Spring 2022</a:t>
            </a:r>
          </a:p>
          <a:p>
            <a:pPr marL="685800" indent="0">
              <a:lnSpc>
                <a:spcPct val="99000"/>
              </a:lnSpc>
              <a:spcBef>
                <a:spcPts val="0"/>
              </a:spcBef>
              <a:buSzTx/>
              <a:buNone/>
              <a:defRPr i="1"/>
            </a:pPr>
            <a:r>
              <a:rPr lang="en-US" dirty="0"/>
              <a:t>Worked with local clients to solve communication problems using document design and professional writing principles. Presented flyer campaign to promote community involvement to client as final project.</a:t>
            </a:r>
          </a:p>
          <a:p>
            <a:pPr marL="685800" indent="-331788">
              <a:lnSpc>
                <a:spcPct val="99000"/>
              </a:lnSpc>
              <a:buFont typeface="Arial"/>
              <a:buChar char="•"/>
              <a:tabLst>
                <a:tab pos="9994900" algn="r"/>
              </a:tabLst>
            </a:pPr>
            <a:r>
              <a:rPr lang="en-US" dirty="0"/>
              <a:t>French IV	Fall 2021</a:t>
            </a:r>
          </a:p>
          <a:p>
            <a:pPr marL="685800" indent="0">
              <a:lnSpc>
                <a:spcPct val="99000"/>
              </a:lnSpc>
              <a:spcBef>
                <a:spcPts val="0"/>
              </a:spcBef>
              <a:buSzTx/>
              <a:buNone/>
              <a:defRPr i="1"/>
            </a:pPr>
            <a:r>
              <a:rPr lang="en-US" dirty="0"/>
              <a:t>Final project involved delivering a 7-minute speech, in French, that explained the culture of the Provence region.</a:t>
            </a:r>
          </a:p>
        </p:txBody>
      </p:sp>
      <p:sp>
        <p:nvSpPr>
          <p:cNvPr id="129" name="TextBox 1"/>
          <p:cNvSpPr txBox="1"/>
          <p:nvPr/>
        </p:nvSpPr>
        <p:spPr>
          <a:xfrm>
            <a:off x="6342344" y="1986342"/>
            <a:ext cx="5367056"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000" b="1">
                <a:solidFill>
                  <a:srgbClr val="404040"/>
                </a:solidFill>
              </a:defRPr>
            </a:pPr>
            <a:r>
              <a:rPr dirty="0"/>
              <a:t>Magna Cum Laude Honors: </a:t>
            </a:r>
            <a:r>
              <a:rPr b="0" dirty="0"/>
              <a:t>received </a:t>
            </a:r>
            <a:r>
              <a:rPr lang="en-US" b="0" dirty="0"/>
              <a:t>in </a:t>
            </a:r>
            <a:r>
              <a:rPr b="0" dirty="0"/>
              <a:t>5 quarters</a:t>
            </a:r>
          </a:p>
          <a:p>
            <a:pPr>
              <a:defRPr sz="2000">
                <a:solidFill>
                  <a:srgbClr val="808080"/>
                </a:solidFill>
              </a:defRPr>
            </a:pPr>
            <a:r>
              <a:rPr dirty="0"/>
              <a:t>3.8 GPA and above, no grade below B</a:t>
            </a:r>
          </a:p>
        </p:txBody>
      </p:sp>
    </p:spTree>
    <p:extLst>
      <p:ext uri="{BB962C8B-B14F-4D97-AF65-F5344CB8AC3E}">
        <p14:creationId xmlns:p14="http://schemas.microsoft.com/office/powerpoint/2010/main" val="2605859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4"/>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Even More Coursework</a:t>
            </a:r>
            <a:endParaRPr dirty="0"/>
          </a:p>
        </p:txBody>
      </p:sp>
      <p:sp>
        <p:nvSpPr>
          <p:cNvPr id="132" name="Content Placeholder 5"/>
          <p:cNvSpPr txBox="1">
            <a:spLocks noGrp="1"/>
          </p:cNvSpPr>
          <p:nvPr>
            <p:ph type="body" idx="1"/>
          </p:nvPr>
        </p:nvSpPr>
        <p:spPr>
          <a:xfrm>
            <a:off x="1173018" y="1845734"/>
            <a:ext cx="9982663" cy="4023360"/>
          </a:xfrm>
          <a:prstGeom prst="rect">
            <a:avLst/>
          </a:prstGeom>
        </p:spPr>
        <p:txBody>
          <a:bodyPr/>
          <a:lstStyle/>
          <a:p>
            <a:pPr marL="0" indent="0" defTabSz="896111">
              <a:lnSpc>
                <a:spcPct val="100000"/>
              </a:lnSpc>
              <a:spcBef>
                <a:spcPts val="900"/>
              </a:spcBef>
              <a:buSzTx/>
              <a:buNone/>
              <a:tabLst>
                <a:tab pos="9728200" algn="r"/>
              </a:tabLst>
              <a:defRPr sz="1960" b="1"/>
            </a:pPr>
            <a:r>
              <a:rPr dirty="0"/>
              <a:t>English IV ACCP (Dual-Credit Course)	Fall 2019</a:t>
            </a:r>
          </a:p>
          <a:p>
            <a:pPr marL="622300" indent="-270700" defTabSz="896111">
              <a:lnSpc>
                <a:spcPct val="100000"/>
              </a:lnSpc>
              <a:spcBef>
                <a:spcPts val="0"/>
              </a:spcBef>
              <a:buFontTx/>
              <a:buChar char="▪"/>
              <a:defRPr sz="1960"/>
            </a:pPr>
            <a:r>
              <a:rPr dirty="0"/>
              <a:t>Earned 3 college credits of English 110: Introduction to Academic Prose (University of Missouri–Kansas City)</a:t>
            </a:r>
          </a:p>
          <a:p>
            <a:pPr marL="622300" indent="-270700" defTabSz="896111">
              <a:lnSpc>
                <a:spcPct val="100000"/>
              </a:lnSpc>
              <a:spcBef>
                <a:spcPts val="0"/>
              </a:spcBef>
              <a:buFontTx/>
              <a:buChar char="▪"/>
              <a:defRPr sz="1960"/>
            </a:pPr>
            <a:r>
              <a:rPr dirty="0"/>
              <a:t>Earned 3 college credits of English 126: Introduction to Popular Literature (University of Missouri–Kansas City)</a:t>
            </a:r>
          </a:p>
          <a:p>
            <a:pPr marL="622300" indent="-270700" defTabSz="896111">
              <a:lnSpc>
                <a:spcPct val="100000"/>
              </a:lnSpc>
              <a:spcBef>
                <a:spcPts val="0"/>
              </a:spcBef>
              <a:buFontTx/>
              <a:buChar char="▪"/>
              <a:defRPr sz="1960"/>
            </a:pPr>
            <a:endParaRPr dirty="0"/>
          </a:p>
          <a:p>
            <a:pPr marL="0" indent="7779" defTabSz="896111">
              <a:lnSpc>
                <a:spcPct val="100000"/>
              </a:lnSpc>
              <a:spcBef>
                <a:spcPts val="900"/>
              </a:spcBef>
              <a:buSzTx/>
              <a:buNone/>
              <a:tabLst>
                <a:tab pos="9728200" algn="r"/>
              </a:tabLst>
              <a:defRPr sz="1960" b="1"/>
            </a:pPr>
            <a:r>
              <a:rPr dirty="0"/>
              <a:t>Spanish for Heritage Speakers	Spring 2020</a:t>
            </a:r>
          </a:p>
          <a:p>
            <a:pPr marL="622300" indent="-280035" defTabSz="896111">
              <a:lnSpc>
                <a:spcPct val="100000"/>
              </a:lnSpc>
              <a:spcBef>
                <a:spcPts val="0"/>
              </a:spcBef>
              <a:buFontTx/>
              <a:buChar char="▪"/>
              <a:defRPr sz="1960"/>
            </a:pPr>
            <a:r>
              <a:rPr dirty="0"/>
              <a:t>Coordinated, publicized, and oversaw Sion’s Hispanic Heritage Month Festivities, including planning and carrying out a school assembly, craft and activity booths, and educational programs</a:t>
            </a:r>
          </a:p>
          <a:p>
            <a:pPr marL="622300" indent="-280035" defTabSz="896111">
              <a:lnSpc>
                <a:spcPct val="100000"/>
              </a:lnSpc>
              <a:spcBef>
                <a:spcPts val="0"/>
              </a:spcBef>
              <a:buFontTx/>
              <a:buChar char="▪"/>
              <a:defRPr sz="1960"/>
            </a:pPr>
            <a:r>
              <a:rPr dirty="0"/>
              <a:t>Corresponded by email and phone with Grupo Folkloric Izcalli dancers and local Bolivian musicians for school assembly showcase</a:t>
            </a:r>
          </a:p>
          <a:p>
            <a:pPr marL="622300" indent="-280035" defTabSz="896111">
              <a:lnSpc>
                <a:spcPct val="100000"/>
              </a:lnSpc>
              <a:spcBef>
                <a:spcPts val="0"/>
              </a:spcBef>
              <a:buFontTx/>
              <a:buChar char="▪"/>
              <a:defRPr sz="1960"/>
            </a:pPr>
            <a:r>
              <a:rPr dirty="0"/>
              <a:t>Coauthored assembly scripts and entertainment</a:t>
            </a:r>
          </a:p>
        </p:txBody>
      </p:sp>
    </p:spTree>
    <p:extLst>
      <p:ext uri="{BB962C8B-B14F-4D97-AF65-F5344CB8AC3E}">
        <p14:creationId xmlns:p14="http://schemas.microsoft.com/office/powerpoint/2010/main" val="2742224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Employment</a:t>
            </a:r>
            <a:endParaRPr dirty="0"/>
          </a:p>
        </p:txBody>
      </p:sp>
      <p:sp>
        <p:nvSpPr>
          <p:cNvPr id="150" name="Content Placeholder 2"/>
          <p:cNvSpPr txBox="1">
            <a:spLocks noGrp="1"/>
          </p:cNvSpPr>
          <p:nvPr>
            <p:ph type="body" sz="half" idx="1"/>
          </p:nvPr>
        </p:nvSpPr>
        <p:spPr>
          <a:xfrm>
            <a:off x="1097280" y="1845734"/>
            <a:ext cx="7327053" cy="4023360"/>
          </a:xfrm>
          <a:prstGeom prst="rect">
            <a:avLst/>
          </a:prstGeom>
        </p:spPr>
        <p:txBody>
          <a:bodyPr/>
          <a:lstStyle/>
          <a:p>
            <a:pPr marL="0" indent="0">
              <a:lnSpc>
                <a:spcPct val="100000"/>
              </a:lnSpc>
              <a:spcBef>
                <a:spcPts val="0"/>
              </a:spcBef>
              <a:buSzTx/>
              <a:buNone/>
              <a:defRPr b="1"/>
            </a:pPr>
            <a:r>
              <a:rPr dirty="0"/>
              <a:t>Teller</a:t>
            </a:r>
          </a:p>
          <a:p>
            <a:pPr marL="0" indent="0">
              <a:lnSpc>
                <a:spcPct val="100000"/>
              </a:lnSpc>
              <a:spcBef>
                <a:spcPts val="0"/>
              </a:spcBef>
              <a:buSzTx/>
              <a:buNone/>
            </a:pPr>
            <a:r>
              <a:rPr dirty="0"/>
              <a:t>Third Community Bank, Kansas City, MO</a:t>
            </a:r>
          </a:p>
          <a:p>
            <a:pPr marL="0" indent="0">
              <a:lnSpc>
                <a:spcPct val="100000"/>
              </a:lnSpc>
              <a:spcBef>
                <a:spcPts val="0"/>
              </a:spcBef>
              <a:buSzTx/>
              <a:buNone/>
            </a:pPr>
            <a:r>
              <a:rPr dirty="0"/>
              <a:t>September 2021–December 2022</a:t>
            </a:r>
          </a:p>
          <a:p>
            <a:pPr>
              <a:lnSpc>
                <a:spcPct val="100000"/>
              </a:lnSpc>
              <a:spcBef>
                <a:spcPts val="0"/>
              </a:spcBef>
            </a:pPr>
            <a:r>
              <a:rPr dirty="0"/>
              <a:t> </a:t>
            </a:r>
          </a:p>
        </p:txBody>
      </p:sp>
      <p:sp>
        <p:nvSpPr>
          <p:cNvPr id="151" name="Content Placeholder 5"/>
          <p:cNvSpPr txBox="1"/>
          <p:nvPr/>
        </p:nvSpPr>
        <p:spPr>
          <a:xfrm>
            <a:off x="8669866" y="1891454"/>
            <a:ext cx="2485814" cy="3931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2000" b="1">
                <a:solidFill>
                  <a:schemeClr val="accent2"/>
                </a:solidFill>
              </a:defRPr>
            </a:pPr>
            <a:r>
              <a:rPr dirty="0"/>
              <a:t>Position Title</a:t>
            </a:r>
            <a:endParaRPr dirty="0">
              <a:solidFill>
                <a:srgbClr val="404040"/>
              </a:solidFill>
            </a:endParaRPr>
          </a:p>
          <a:p>
            <a:pPr>
              <a:defRPr sz="2000" b="1">
                <a:solidFill>
                  <a:schemeClr val="accent5"/>
                </a:solidFill>
              </a:defRPr>
            </a:pPr>
            <a:r>
              <a:rPr dirty="0"/>
              <a:t>Organization, Location</a:t>
            </a:r>
            <a:endParaRPr dirty="0">
              <a:solidFill>
                <a:srgbClr val="404040"/>
              </a:solidFill>
            </a:endParaRPr>
          </a:p>
          <a:p>
            <a:pPr>
              <a:defRPr sz="2000" b="1">
                <a:solidFill>
                  <a:srgbClr val="344068"/>
                </a:solidFill>
              </a:defRPr>
            </a:pPr>
            <a:r>
              <a:rPr dirty="0"/>
              <a:t>Dates of Employment</a:t>
            </a:r>
            <a:endParaRPr dirty="0">
              <a:solidFill>
                <a:srgbClr val="404040"/>
              </a:solidFill>
            </a:endParaRPr>
          </a:p>
        </p:txBody>
      </p:sp>
    </p:spTree>
    <p:extLst>
      <p:ext uri="{BB962C8B-B14F-4D97-AF65-F5344CB8AC3E}">
        <p14:creationId xmlns:p14="http://schemas.microsoft.com/office/powerpoint/2010/main" val="4294048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1"/>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Employment</a:t>
            </a:r>
            <a:endParaRPr dirty="0"/>
          </a:p>
        </p:txBody>
      </p:sp>
      <p:sp>
        <p:nvSpPr>
          <p:cNvPr id="138" name="Content Placeholder 2"/>
          <p:cNvSpPr txBox="1">
            <a:spLocks noGrp="1"/>
          </p:cNvSpPr>
          <p:nvPr>
            <p:ph type="body" sz="half" idx="1"/>
          </p:nvPr>
        </p:nvSpPr>
        <p:spPr>
          <a:xfrm>
            <a:off x="1097280" y="1845734"/>
            <a:ext cx="7327053" cy="4023360"/>
          </a:xfrm>
          <a:prstGeom prst="rect">
            <a:avLst/>
          </a:prstGeom>
        </p:spPr>
        <p:txBody>
          <a:bodyPr/>
          <a:lstStyle/>
          <a:p>
            <a:pPr marL="0" indent="0">
              <a:lnSpc>
                <a:spcPct val="100000"/>
              </a:lnSpc>
              <a:spcBef>
                <a:spcPts val="0"/>
              </a:spcBef>
              <a:buSzTx/>
              <a:buNone/>
              <a:defRPr b="1"/>
            </a:pPr>
            <a:r>
              <a:rPr dirty="0"/>
              <a:t>Teller</a:t>
            </a:r>
          </a:p>
          <a:p>
            <a:pPr marL="0" indent="0">
              <a:lnSpc>
                <a:spcPct val="100000"/>
              </a:lnSpc>
              <a:spcBef>
                <a:spcPts val="0"/>
              </a:spcBef>
              <a:buSzTx/>
              <a:buNone/>
            </a:pPr>
            <a:r>
              <a:rPr dirty="0"/>
              <a:t>Third Community Bank, Kansas City, MO</a:t>
            </a:r>
          </a:p>
          <a:p>
            <a:pPr marL="0" indent="0">
              <a:lnSpc>
                <a:spcPct val="100000"/>
              </a:lnSpc>
              <a:spcBef>
                <a:spcPts val="0"/>
              </a:spcBef>
              <a:buSzTx/>
              <a:buNone/>
            </a:pPr>
            <a:r>
              <a:rPr dirty="0"/>
              <a:t>September 2021–December 2022</a:t>
            </a:r>
          </a:p>
          <a:p>
            <a:pPr marL="0" indent="0">
              <a:lnSpc>
                <a:spcPct val="100000"/>
              </a:lnSpc>
              <a:spcBef>
                <a:spcPts val="0"/>
              </a:spcBef>
              <a:buSzTx/>
              <a:buNone/>
            </a:pPr>
            <a:endParaRPr dirty="0"/>
          </a:p>
          <a:p>
            <a:pPr marL="515937" indent="-287338">
              <a:lnSpc>
                <a:spcPct val="100000"/>
              </a:lnSpc>
              <a:spcBef>
                <a:spcPts val="0"/>
              </a:spcBef>
              <a:buFontTx/>
              <a:buChar char="▪"/>
            </a:pPr>
            <a:r>
              <a:rPr dirty="0"/>
              <a:t>Managed personal and commercial accounts, processed daily deposits and withdrawals, and administered safe deposit boxes. </a:t>
            </a:r>
          </a:p>
          <a:p>
            <a:pPr marL="515937" indent="-287338">
              <a:lnSpc>
                <a:spcPct val="100000"/>
              </a:lnSpc>
              <a:spcBef>
                <a:spcPts val="0"/>
              </a:spcBef>
              <a:buFontTx/>
              <a:buChar char="▪"/>
            </a:pPr>
            <a:r>
              <a:rPr dirty="0"/>
              <a:t>Maintained a professional decorum and exemplified the standards of the bank while interacting with and meeting the needs of dozens of customers per day.</a:t>
            </a:r>
          </a:p>
          <a:p>
            <a:pPr marL="515937" indent="-287338">
              <a:lnSpc>
                <a:spcPct val="100000"/>
              </a:lnSpc>
              <a:spcBef>
                <a:spcPts val="0"/>
              </a:spcBef>
              <a:buFontTx/>
              <a:buChar char="▪"/>
            </a:pPr>
            <a:r>
              <a:rPr dirty="0"/>
              <a:t>Filled in at other branches periodically.</a:t>
            </a:r>
          </a:p>
          <a:p>
            <a:pPr marL="0" indent="0">
              <a:lnSpc>
                <a:spcPct val="100000"/>
              </a:lnSpc>
              <a:spcBef>
                <a:spcPts val="0"/>
              </a:spcBef>
              <a:buSzTx/>
              <a:buNone/>
            </a:pPr>
            <a:endParaRPr dirty="0"/>
          </a:p>
          <a:p>
            <a:pPr>
              <a:lnSpc>
                <a:spcPct val="100000"/>
              </a:lnSpc>
              <a:spcBef>
                <a:spcPts val="0"/>
              </a:spcBef>
            </a:pPr>
            <a:r>
              <a:rPr dirty="0"/>
              <a:t> </a:t>
            </a:r>
          </a:p>
        </p:txBody>
      </p:sp>
      <p:sp>
        <p:nvSpPr>
          <p:cNvPr id="139" name="Content Placeholder 5"/>
          <p:cNvSpPr txBox="1"/>
          <p:nvPr/>
        </p:nvSpPr>
        <p:spPr>
          <a:xfrm>
            <a:off x="8669866" y="1891454"/>
            <a:ext cx="2485814" cy="3931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2000" b="1">
                <a:solidFill>
                  <a:schemeClr val="accent2"/>
                </a:solidFill>
              </a:defRPr>
            </a:pPr>
            <a:r>
              <a:rPr dirty="0"/>
              <a:t>Position Title</a:t>
            </a:r>
            <a:endParaRPr dirty="0">
              <a:solidFill>
                <a:srgbClr val="404040"/>
              </a:solidFill>
            </a:endParaRPr>
          </a:p>
          <a:p>
            <a:pPr>
              <a:defRPr sz="2000" b="1">
                <a:solidFill>
                  <a:schemeClr val="accent5"/>
                </a:solidFill>
              </a:defRPr>
            </a:pPr>
            <a:r>
              <a:rPr dirty="0"/>
              <a:t>Organization, Location</a:t>
            </a:r>
            <a:endParaRPr dirty="0">
              <a:solidFill>
                <a:srgbClr val="404040"/>
              </a:solidFill>
            </a:endParaRPr>
          </a:p>
          <a:p>
            <a:pPr>
              <a:defRPr sz="2000" b="1">
                <a:solidFill>
                  <a:srgbClr val="344068"/>
                </a:solidFill>
              </a:defRPr>
            </a:pPr>
            <a:r>
              <a:rPr dirty="0"/>
              <a:t>Dates of Employment</a:t>
            </a:r>
            <a:endParaRPr dirty="0">
              <a:solidFill>
                <a:srgbClr val="404040"/>
              </a:solidFill>
            </a:endParaRPr>
          </a:p>
          <a:p>
            <a:pPr>
              <a:defRPr sz="2000" b="1">
                <a:solidFill>
                  <a:srgbClr val="404040"/>
                </a:solidFill>
              </a:defRPr>
            </a:pPr>
            <a:endParaRPr dirty="0">
              <a:solidFill>
                <a:srgbClr val="404040"/>
              </a:solidFill>
            </a:endParaRPr>
          </a:p>
          <a:p>
            <a:pPr>
              <a:defRPr sz="2000" b="1">
                <a:solidFill>
                  <a:srgbClr val="1E9399"/>
                </a:solidFill>
              </a:defRPr>
            </a:pPr>
            <a:r>
              <a:rPr dirty="0"/>
              <a:t>Write-up</a:t>
            </a:r>
          </a:p>
        </p:txBody>
      </p:sp>
    </p:spTree>
    <p:extLst>
      <p:ext uri="{BB962C8B-B14F-4D97-AF65-F5344CB8AC3E}">
        <p14:creationId xmlns:p14="http://schemas.microsoft.com/office/powerpoint/2010/main" val="1754982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itle 3"/>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Awards</a:t>
            </a:r>
            <a:endParaRPr dirty="0"/>
          </a:p>
        </p:txBody>
      </p:sp>
      <p:sp>
        <p:nvSpPr>
          <p:cNvPr id="160" name="Content Placeholder 4"/>
          <p:cNvSpPr txBox="1">
            <a:spLocks noGrp="1"/>
          </p:cNvSpPr>
          <p:nvPr>
            <p:ph type="body" idx="1"/>
          </p:nvPr>
        </p:nvSpPr>
        <p:spPr>
          <a:xfrm>
            <a:off x="1097280" y="1845734"/>
            <a:ext cx="10058401" cy="4023360"/>
          </a:xfrm>
          <a:prstGeom prst="rect">
            <a:avLst/>
          </a:prstGeom>
        </p:spPr>
        <p:txBody>
          <a:bodyPr/>
          <a:lstStyle/>
          <a:p>
            <a:pPr marL="0" indent="0">
              <a:lnSpc>
                <a:spcPct val="100000"/>
              </a:lnSpc>
              <a:spcBef>
                <a:spcPts val="0"/>
              </a:spcBef>
              <a:tabLst>
                <a:tab pos="9931400" algn="r"/>
              </a:tabLst>
              <a:defRPr sz="2400"/>
            </a:pPr>
            <a:endParaRPr lang="en-US" dirty="0"/>
          </a:p>
          <a:p>
            <a:pPr marL="0" indent="0">
              <a:lnSpc>
                <a:spcPct val="100000"/>
              </a:lnSpc>
              <a:spcBef>
                <a:spcPts val="0"/>
              </a:spcBef>
              <a:tabLst>
                <a:tab pos="9931400" algn="r"/>
              </a:tabLst>
              <a:defRPr sz="2400"/>
            </a:pPr>
            <a:r>
              <a:rPr dirty="0"/>
              <a:t>National Spanish Exam Silver Award	2021</a:t>
            </a:r>
          </a:p>
          <a:p>
            <a:pPr marL="0" indent="0">
              <a:lnSpc>
                <a:spcPct val="100000"/>
              </a:lnSpc>
              <a:spcBef>
                <a:spcPts val="0"/>
              </a:spcBef>
              <a:tabLst>
                <a:tab pos="9931400" algn="r"/>
              </a:tabLst>
              <a:defRPr sz="2400"/>
            </a:pPr>
            <a:endParaRPr lang="en-US" dirty="0"/>
          </a:p>
          <a:p>
            <a:pPr marL="0" indent="0">
              <a:lnSpc>
                <a:spcPct val="100000"/>
              </a:lnSpc>
              <a:spcBef>
                <a:spcPts val="0"/>
              </a:spcBef>
              <a:tabLst>
                <a:tab pos="9931400" algn="r"/>
              </a:tabLst>
              <a:defRPr sz="2400"/>
            </a:pPr>
            <a:endParaRPr dirty="0"/>
          </a:p>
          <a:p>
            <a:pPr marL="0" indent="0">
              <a:lnSpc>
                <a:spcPct val="100000"/>
              </a:lnSpc>
              <a:spcBef>
                <a:spcPts val="0"/>
              </a:spcBef>
              <a:tabLst>
                <a:tab pos="9931400" algn="r"/>
              </a:tabLst>
              <a:defRPr sz="2400"/>
            </a:pPr>
            <a:r>
              <a:rPr dirty="0"/>
              <a:t>Online News Award, </a:t>
            </a:r>
            <a:r>
              <a:rPr i="1" dirty="0"/>
              <a:t>Le Journal Live</a:t>
            </a:r>
            <a:r>
              <a:rPr dirty="0"/>
              <a:t>	2021</a:t>
            </a:r>
          </a:p>
        </p:txBody>
      </p:sp>
    </p:spTree>
    <p:extLst>
      <p:ext uri="{BB962C8B-B14F-4D97-AF65-F5344CB8AC3E}">
        <p14:creationId xmlns:p14="http://schemas.microsoft.com/office/powerpoint/2010/main" val="2044105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itle 3"/>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Awards</a:t>
            </a:r>
            <a:endParaRPr dirty="0"/>
          </a:p>
        </p:txBody>
      </p:sp>
      <p:sp>
        <p:nvSpPr>
          <p:cNvPr id="163" name="Content Placeholder 4"/>
          <p:cNvSpPr txBox="1">
            <a:spLocks noGrp="1"/>
          </p:cNvSpPr>
          <p:nvPr>
            <p:ph type="body" idx="1"/>
          </p:nvPr>
        </p:nvSpPr>
        <p:spPr>
          <a:xfrm>
            <a:off x="1097280" y="1845734"/>
            <a:ext cx="10058401" cy="4023360"/>
          </a:xfrm>
          <a:prstGeom prst="rect">
            <a:avLst/>
          </a:prstGeom>
        </p:spPr>
        <p:txBody>
          <a:bodyPr/>
          <a:lstStyle/>
          <a:p>
            <a:pPr marL="0" indent="0">
              <a:lnSpc>
                <a:spcPct val="100000"/>
              </a:lnSpc>
              <a:spcBef>
                <a:spcPts val="0"/>
              </a:spcBef>
              <a:tabLst>
                <a:tab pos="9931400" algn="r"/>
              </a:tabLst>
              <a:defRPr sz="2400"/>
            </a:pPr>
            <a:endParaRPr lang="en-US" dirty="0"/>
          </a:p>
          <a:p>
            <a:pPr marL="0" indent="0">
              <a:lnSpc>
                <a:spcPct val="100000"/>
              </a:lnSpc>
              <a:spcBef>
                <a:spcPts val="0"/>
              </a:spcBef>
              <a:tabLst>
                <a:tab pos="9931400" algn="r"/>
              </a:tabLst>
              <a:defRPr sz="2400"/>
            </a:pPr>
            <a:r>
              <a:rPr dirty="0"/>
              <a:t>President’s Volunteer Service Award (100+ service hours)	2020, 2021</a:t>
            </a:r>
          </a:p>
          <a:p>
            <a:pPr marL="0" indent="0">
              <a:lnSpc>
                <a:spcPct val="100000"/>
              </a:lnSpc>
              <a:spcBef>
                <a:spcPts val="0"/>
              </a:spcBef>
              <a:tabLst>
                <a:tab pos="9931400" algn="r"/>
              </a:tabLst>
              <a:defRPr sz="2400"/>
            </a:pPr>
            <a:endParaRPr lang="en-US" dirty="0"/>
          </a:p>
          <a:p>
            <a:pPr marL="0" indent="0">
              <a:lnSpc>
                <a:spcPct val="100000"/>
              </a:lnSpc>
              <a:spcBef>
                <a:spcPts val="0"/>
              </a:spcBef>
              <a:tabLst>
                <a:tab pos="9931400" algn="r"/>
              </a:tabLst>
              <a:defRPr sz="2400"/>
            </a:pPr>
            <a:endParaRPr dirty="0"/>
          </a:p>
          <a:p>
            <a:pPr marL="0" indent="0">
              <a:lnSpc>
                <a:spcPct val="100000"/>
              </a:lnSpc>
              <a:spcBef>
                <a:spcPts val="0"/>
              </a:spcBef>
              <a:tabLst>
                <a:tab pos="9931400" algn="r"/>
              </a:tabLst>
              <a:defRPr sz="2400" b="1"/>
            </a:pPr>
            <a:r>
              <a:rPr dirty="0"/>
              <a:t>Louise </a:t>
            </a:r>
            <a:r>
              <a:rPr dirty="0" err="1"/>
              <a:t>Humann</a:t>
            </a:r>
            <a:r>
              <a:rPr dirty="0"/>
              <a:t> Award</a:t>
            </a:r>
            <a:r>
              <a:rPr b="0" dirty="0"/>
              <a:t>	2021</a:t>
            </a:r>
          </a:p>
          <a:p>
            <a:pPr marL="0" indent="0">
              <a:lnSpc>
                <a:spcPct val="100000"/>
              </a:lnSpc>
              <a:spcBef>
                <a:spcPts val="0"/>
              </a:spcBef>
              <a:tabLst>
                <a:tab pos="9931400" algn="r"/>
              </a:tabLst>
              <a:defRPr sz="2400"/>
            </a:pPr>
            <a:r>
              <a:rPr dirty="0"/>
              <a:t>For students who live out their faith as an inspiration and model</a:t>
            </a:r>
          </a:p>
        </p:txBody>
      </p:sp>
    </p:spTree>
    <p:extLst>
      <p:ext uri="{BB962C8B-B14F-4D97-AF65-F5344CB8AC3E}">
        <p14:creationId xmlns:p14="http://schemas.microsoft.com/office/powerpoint/2010/main" val="3825554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xEl>
                                              <p:pRg st="4" end="4"/>
                                            </p:txEl>
                                          </p:spTgt>
                                        </p:tgtEl>
                                        <p:attrNameLst>
                                          <p:attrName>style.visibility</p:attrName>
                                        </p:attrNameLst>
                                      </p:cBhvr>
                                      <p:to>
                                        <p:strVal val="visible"/>
                                      </p:to>
                                    </p:set>
                                    <p:animEffect transition="in" filter="fade">
                                      <p:cBhvr>
                                        <p:cTn id="7" dur="250"/>
                                        <p:tgtEl>
                                          <p:spTgt spid="16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3">
                                            <p:txEl>
                                              <p:pRg st="5" end="5"/>
                                            </p:txEl>
                                          </p:spTgt>
                                        </p:tgtEl>
                                        <p:attrNameLst>
                                          <p:attrName>style.visibility</p:attrName>
                                        </p:attrNameLst>
                                      </p:cBhvr>
                                      <p:to>
                                        <p:strVal val="visible"/>
                                      </p:to>
                                    </p:set>
                                    <p:animEffect transition="in" filter="fade">
                                      <p:cBhvr>
                                        <p:cTn id="10" dur="250"/>
                                        <p:tgtEl>
                                          <p:spTgt spid="1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3"/>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Clubs</a:t>
            </a:r>
            <a:endParaRPr dirty="0"/>
          </a:p>
        </p:txBody>
      </p:sp>
      <p:sp>
        <p:nvSpPr>
          <p:cNvPr id="169" name="Content Placeholder 4"/>
          <p:cNvSpPr txBox="1">
            <a:spLocks noGrp="1"/>
          </p:cNvSpPr>
          <p:nvPr>
            <p:ph type="body" idx="1"/>
          </p:nvPr>
        </p:nvSpPr>
        <p:spPr>
          <a:xfrm>
            <a:off x="1097280" y="1845734"/>
            <a:ext cx="10058401" cy="4023360"/>
          </a:xfrm>
          <a:prstGeom prst="rect">
            <a:avLst/>
          </a:prstGeom>
        </p:spPr>
        <p:txBody>
          <a:bodyPr/>
          <a:lstStyle/>
          <a:p>
            <a:pPr marL="0" indent="0">
              <a:lnSpc>
                <a:spcPct val="100000"/>
              </a:lnSpc>
              <a:spcBef>
                <a:spcPts val="0"/>
              </a:spcBef>
              <a:tabLst>
                <a:tab pos="9931400" algn="r"/>
              </a:tabLst>
              <a:defRPr sz="2400"/>
            </a:pPr>
            <a:r>
              <a:rPr dirty="0"/>
              <a:t>Baking Club	2020–present</a:t>
            </a:r>
          </a:p>
          <a:p>
            <a:pPr marL="0" indent="0">
              <a:lnSpc>
                <a:spcPct val="100000"/>
              </a:lnSpc>
              <a:spcBef>
                <a:spcPts val="0"/>
              </a:spcBef>
              <a:tabLst>
                <a:tab pos="9931400" algn="r"/>
              </a:tabLst>
              <a:defRPr sz="2400"/>
            </a:pPr>
            <a:endParaRPr dirty="0"/>
          </a:p>
          <a:p>
            <a:pPr marL="0" indent="0">
              <a:lnSpc>
                <a:spcPct val="100000"/>
              </a:lnSpc>
              <a:spcBef>
                <a:spcPts val="0"/>
              </a:spcBef>
              <a:tabLst>
                <a:tab pos="9931400" algn="r"/>
              </a:tabLst>
              <a:defRPr sz="2400"/>
            </a:pPr>
            <a:r>
              <a:rPr dirty="0"/>
              <a:t>Respect Diversity Club, member	2021</a:t>
            </a:r>
          </a:p>
          <a:p>
            <a:pPr marL="0" indent="0">
              <a:lnSpc>
                <a:spcPct val="100000"/>
              </a:lnSpc>
              <a:spcBef>
                <a:spcPts val="0"/>
              </a:spcBef>
              <a:tabLst>
                <a:tab pos="9931400" algn="r"/>
              </a:tabLst>
              <a:defRPr sz="2400"/>
            </a:pPr>
            <a:endParaRPr dirty="0"/>
          </a:p>
          <a:p>
            <a:pPr marL="0" indent="0">
              <a:lnSpc>
                <a:spcPct val="100000"/>
              </a:lnSpc>
              <a:spcBef>
                <a:spcPts val="0"/>
              </a:spcBef>
              <a:tabLst>
                <a:tab pos="9931400" algn="r"/>
              </a:tabLst>
              <a:defRPr sz="2400"/>
            </a:pPr>
            <a:r>
              <a:rPr dirty="0"/>
              <a:t>President, Respect Diversity Club	2021</a:t>
            </a:r>
          </a:p>
          <a:p>
            <a:pPr marL="0" indent="0">
              <a:lnSpc>
                <a:spcPct val="100000"/>
              </a:lnSpc>
              <a:spcBef>
                <a:spcPts val="0"/>
              </a:spcBef>
              <a:tabLst>
                <a:tab pos="9931400" algn="r"/>
              </a:tabLst>
              <a:defRPr sz="2400"/>
            </a:pPr>
            <a:endParaRPr dirty="0"/>
          </a:p>
          <a:p>
            <a:pPr marL="0" indent="0">
              <a:lnSpc>
                <a:spcPct val="100000"/>
              </a:lnSpc>
              <a:spcBef>
                <a:spcPts val="0"/>
              </a:spcBef>
              <a:tabLst>
                <a:tab pos="9931400" algn="r"/>
              </a:tabLst>
              <a:defRPr sz="2400" b="1"/>
            </a:pPr>
            <a:r>
              <a:rPr dirty="0"/>
              <a:t>Respect Diversity Club</a:t>
            </a:r>
            <a:r>
              <a:rPr b="0" dirty="0"/>
              <a:t>	2021</a:t>
            </a:r>
          </a:p>
          <a:p>
            <a:pPr marL="0" indent="0">
              <a:lnSpc>
                <a:spcPct val="100000"/>
              </a:lnSpc>
              <a:spcBef>
                <a:spcPts val="0"/>
              </a:spcBef>
              <a:tabLst>
                <a:tab pos="9931400" algn="r"/>
              </a:tabLst>
              <a:defRPr sz="2400"/>
            </a:pPr>
            <a:r>
              <a:rPr dirty="0"/>
              <a:t>Treasurer</a:t>
            </a:r>
          </a:p>
          <a:p>
            <a:pPr marL="0" indent="0">
              <a:lnSpc>
                <a:spcPct val="100000"/>
              </a:lnSpc>
              <a:spcBef>
                <a:spcPts val="0"/>
              </a:spcBef>
              <a:tabLst>
                <a:tab pos="9931400" algn="r"/>
              </a:tabLst>
              <a:defRPr sz="2400"/>
            </a:pPr>
            <a:endParaRPr dirty="0"/>
          </a:p>
          <a:p>
            <a:pPr marL="0" indent="0">
              <a:lnSpc>
                <a:spcPct val="100000"/>
              </a:lnSpc>
              <a:spcBef>
                <a:spcPts val="0"/>
              </a:spcBef>
              <a:tabLst>
                <a:tab pos="9931400" algn="r"/>
              </a:tabLst>
              <a:defRPr sz="2400" b="1"/>
            </a:pPr>
            <a:r>
              <a:rPr dirty="0"/>
              <a:t>Treasurer</a:t>
            </a:r>
            <a:r>
              <a:rPr b="0" dirty="0"/>
              <a:t> 	2021</a:t>
            </a:r>
          </a:p>
          <a:p>
            <a:pPr marL="0" indent="0">
              <a:lnSpc>
                <a:spcPct val="100000"/>
              </a:lnSpc>
              <a:spcBef>
                <a:spcPts val="0"/>
              </a:spcBef>
              <a:tabLst>
                <a:tab pos="9931400" algn="r"/>
              </a:tabLst>
              <a:defRPr sz="2400"/>
            </a:pPr>
            <a:r>
              <a:rPr dirty="0"/>
              <a:t>Respect Diversity Club	</a:t>
            </a:r>
          </a:p>
        </p:txBody>
      </p:sp>
    </p:spTree>
    <p:extLst>
      <p:ext uri="{BB962C8B-B14F-4D97-AF65-F5344CB8AC3E}">
        <p14:creationId xmlns:p14="http://schemas.microsoft.com/office/powerpoint/2010/main" val="2353446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xEl>
                                              <p:pRg st="6" end="6"/>
                                            </p:txEl>
                                          </p:spTgt>
                                        </p:tgtEl>
                                        <p:attrNameLst>
                                          <p:attrName>style.visibility</p:attrName>
                                        </p:attrNameLst>
                                      </p:cBhvr>
                                      <p:to>
                                        <p:strVal val="visible"/>
                                      </p:to>
                                    </p:set>
                                    <p:animEffect transition="in" filter="fade">
                                      <p:cBhvr>
                                        <p:cTn id="7" dur="250"/>
                                        <p:tgtEl>
                                          <p:spTgt spid="169">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9">
                                            <p:txEl>
                                              <p:pRg st="7" end="7"/>
                                            </p:txEl>
                                          </p:spTgt>
                                        </p:tgtEl>
                                        <p:attrNameLst>
                                          <p:attrName>style.visibility</p:attrName>
                                        </p:attrNameLst>
                                      </p:cBhvr>
                                      <p:to>
                                        <p:strVal val="visible"/>
                                      </p:to>
                                    </p:set>
                                    <p:animEffect transition="in" filter="fade">
                                      <p:cBhvr>
                                        <p:cTn id="10" dur="250"/>
                                        <p:tgtEl>
                                          <p:spTgt spid="169">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9">
                                            <p:txEl>
                                              <p:pRg st="9" end="9"/>
                                            </p:txEl>
                                          </p:spTgt>
                                        </p:tgtEl>
                                        <p:attrNameLst>
                                          <p:attrName>style.visibility</p:attrName>
                                        </p:attrNameLst>
                                      </p:cBhvr>
                                      <p:to>
                                        <p:strVal val="visible"/>
                                      </p:to>
                                    </p:set>
                                    <p:animEffect transition="in" filter="fade">
                                      <p:cBhvr>
                                        <p:cTn id="15" dur="250"/>
                                        <p:tgtEl>
                                          <p:spTgt spid="169">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9">
                                            <p:txEl>
                                              <p:pRg st="10" end="10"/>
                                            </p:txEl>
                                          </p:spTgt>
                                        </p:tgtEl>
                                        <p:attrNameLst>
                                          <p:attrName>style.visibility</p:attrName>
                                        </p:attrNameLst>
                                      </p:cBhvr>
                                      <p:to>
                                        <p:strVal val="visible"/>
                                      </p:to>
                                    </p:set>
                                    <p:animEffect transition="in" filter="fade">
                                      <p:cBhvr>
                                        <p:cTn id="18" dur="250"/>
                                        <p:tgtEl>
                                          <p:spTgt spid="16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itle 3"/>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Clubs</a:t>
            </a:r>
            <a:endParaRPr dirty="0"/>
          </a:p>
        </p:txBody>
      </p:sp>
      <p:sp>
        <p:nvSpPr>
          <p:cNvPr id="172" name="Content Placeholder 4"/>
          <p:cNvSpPr txBox="1">
            <a:spLocks noGrp="1"/>
          </p:cNvSpPr>
          <p:nvPr>
            <p:ph type="body" idx="1"/>
          </p:nvPr>
        </p:nvSpPr>
        <p:spPr>
          <a:xfrm>
            <a:off x="1097280" y="1845734"/>
            <a:ext cx="10058401" cy="4023360"/>
          </a:xfrm>
          <a:prstGeom prst="rect">
            <a:avLst/>
          </a:prstGeom>
        </p:spPr>
        <p:txBody>
          <a:bodyPr/>
          <a:lstStyle/>
          <a:p>
            <a:pPr marL="0" indent="0">
              <a:lnSpc>
                <a:spcPct val="100000"/>
              </a:lnSpc>
              <a:spcBef>
                <a:spcPts val="0"/>
              </a:spcBef>
              <a:tabLst>
                <a:tab pos="9931400" algn="r"/>
              </a:tabLst>
              <a:defRPr sz="2400" b="1"/>
            </a:pPr>
            <a:endParaRPr lang="en-US" dirty="0"/>
          </a:p>
          <a:p>
            <a:pPr marL="0" indent="0">
              <a:lnSpc>
                <a:spcPct val="100000"/>
              </a:lnSpc>
              <a:spcBef>
                <a:spcPts val="0"/>
              </a:spcBef>
              <a:tabLst>
                <a:tab pos="9931400" algn="r"/>
              </a:tabLst>
              <a:defRPr sz="2400" b="1"/>
            </a:pPr>
            <a:r>
              <a:rPr dirty="0"/>
              <a:t>President, Baking Club</a:t>
            </a:r>
            <a:r>
              <a:rPr b="0" dirty="0"/>
              <a:t>	2020–present</a:t>
            </a:r>
          </a:p>
          <a:p>
            <a:pPr marL="690562" indent="-312738">
              <a:lnSpc>
                <a:spcPct val="100000"/>
              </a:lnSpc>
              <a:spcBef>
                <a:spcPts val="0"/>
              </a:spcBef>
              <a:buFont typeface="Arial"/>
              <a:buChar char="•"/>
              <a:tabLst>
                <a:tab pos="9931400" algn="r"/>
              </a:tabLst>
              <a:defRPr sz="2400"/>
            </a:pPr>
            <a:r>
              <a:rPr dirty="0"/>
              <a:t>Organized bake sale resulting in $1500 raised for club activities.</a:t>
            </a:r>
          </a:p>
          <a:p>
            <a:pPr marL="690562" indent="-312738">
              <a:lnSpc>
                <a:spcPct val="100000"/>
              </a:lnSpc>
              <a:spcBef>
                <a:spcPts val="0"/>
              </a:spcBef>
              <a:buFont typeface="Arial"/>
              <a:buChar char="•"/>
              <a:tabLst>
                <a:tab pos="9931400" algn="r"/>
              </a:tabLst>
              <a:defRPr sz="2400"/>
            </a:pPr>
            <a:r>
              <a:rPr dirty="0"/>
              <a:t>Planned and led weekly meetings and increased membership by 20%.</a:t>
            </a:r>
          </a:p>
          <a:p>
            <a:pPr marL="0" indent="65088">
              <a:lnSpc>
                <a:spcPct val="100000"/>
              </a:lnSpc>
              <a:spcBef>
                <a:spcPts val="0"/>
              </a:spcBef>
              <a:buSzTx/>
              <a:buNone/>
              <a:tabLst>
                <a:tab pos="9931400" algn="r"/>
              </a:tabLst>
              <a:defRPr sz="2400"/>
            </a:pPr>
            <a:endParaRPr lang="en-US" dirty="0"/>
          </a:p>
          <a:p>
            <a:pPr marL="0" indent="65088">
              <a:lnSpc>
                <a:spcPct val="100000"/>
              </a:lnSpc>
              <a:spcBef>
                <a:spcPts val="0"/>
              </a:spcBef>
              <a:buSzTx/>
              <a:buNone/>
              <a:tabLst>
                <a:tab pos="9931400" algn="r"/>
              </a:tabLst>
              <a:defRPr sz="2400"/>
            </a:pPr>
            <a:endParaRPr dirty="0"/>
          </a:p>
          <a:p>
            <a:pPr marL="0" indent="65088">
              <a:lnSpc>
                <a:spcPct val="100000"/>
              </a:lnSpc>
              <a:spcBef>
                <a:spcPts val="0"/>
              </a:spcBef>
              <a:buSzTx/>
              <a:buNone/>
              <a:tabLst>
                <a:tab pos="9931400" algn="r"/>
              </a:tabLst>
              <a:defRPr sz="2400" b="1"/>
            </a:pPr>
            <a:r>
              <a:rPr dirty="0"/>
              <a:t>Organizer, Black History Celebration Month Committee </a:t>
            </a:r>
            <a:r>
              <a:rPr b="0" dirty="0"/>
              <a:t>	2022</a:t>
            </a:r>
          </a:p>
          <a:p>
            <a:pPr marL="690562" indent="-341313">
              <a:lnSpc>
                <a:spcPct val="100000"/>
              </a:lnSpc>
              <a:spcBef>
                <a:spcPts val="0"/>
              </a:spcBef>
              <a:buFont typeface="Arial"/>
              <a:buChar char="•"/>
              <a:tabLst>
                <a:tab pos="9931400" algn="r"/>
              </a:tabLst>
              <a:defRPr sz="2400"/>
            </a:pPr>
            <a:r>
              <a:rPr dirty="0"/>
              <a:t>Proposed and launched student-led Black History Celebrations at Sion.</a:t>
            </a:r>
          </a:p>
          <a:p>
            <a:pPr marL="690562" indent="-341313">
              <a:lnSpc>
                <a:spcPct val="100000"/>
              </a:lnSpc>
              <a:spcBef>
                <a:spcPts val="0"/>
              </a:spcBef>
              <a:buFont typeface="Arial"/>
              <a:buChar char="•"/>
              <a:tabLst>
                <a:tab pos="9931400" algn="r"/>
              </a:tabLst>
              <a:defRPr sz="2400"/>
            </a:pPr>
            <a:r>
              <a:rPr dirty="0"/>
              <a:t>Mobilized student engagement through school assemblies, activities, and educational programs.</a:t>
            </a:r>
          </a:p>
        </p:txBody>
      </p:sp>
    </p:spTree>
    <p:extLst>
      <p:ext uri="{BB962C8B-B14F-4D97-AF65-F5344CB8AC3E}">
        <p14:creationId xmlns:p14="http://schemas.microsoft.com/office/powerpoint/2010/main" val="38978718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3"/>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Sports</a:t>
            </a:r>
            <a:endParaRPr dirty="0"/>
          </a:p>
        </p:txBody>
      </p:sp>
      <p:sp>
        <p:nvSpPr>
          <p:cNvPr id="169" name="Content Placeholder 4"/>
          <p:cNvSpPr txBox="1">
            <a:spLocks noGrp="1"/>
          </p:cNvSpPr>
          <p:nvPr>
            <p:ph type="body" idx="1"/>
          </p:nvPr>
        </p:nvSpPr>
        <p:spPr>
          <a:xfrm>
            <a:off x="1097280" y="1845734"/>
            <a:ext cx="10058401" cy="4023360"/>
          </a:xfrm>
          <a:prstGeom prst="rect">
            <a:avLst/>
          </a:prstGeom>
        </p:spPr>
        <p:txBody>
          <a:bodyPr/>
          <a:lstStyle/>
          <a:p>
            <a:pPr marL="0" indent="0">
              <a:lnSpc>
                <a:spcPct val="100000"/>
              </a:lnSpc>
              <a:spcBef>
                <a:spcPts val="0"/>
              </a:spcBef>
              <a:tabLst>
                <a:tab pos="9931400" algn="r"/>
              </a:tabLst>
              <a:defRPr sz="2400"/>
            </a:pPr>
            <a:endParaRPr lang="en-US" dirty="0"/>
          </a:p>
          <a:p>
            <a:pPr marL="0" indent="0">
              <a:lnSpc>
                <a:spcPct val="100000"/>
              </a:lnSpc>
              <a:spcBef>
                <a:spcPts val="0"/>
              </a:spcBef>
              <a:tabLst>
                <a:tab pos="9931400" algn="r"/>
              </a:tabLst>
              <a:defRPr sz="2400"/>
            </a:pPr>
            <a:r>
              <a:rPr lang="en-US" dirty="0"/>
              <a:t>Varsity Lacrosse, Notre Dame de Sion</a:t>
            </a:r>
            <a:r>
              <a:rPr dirty="0"/>
              <a:t>	2020–present</a:t>
            </a:r>
          </a:p>
          <a:p>
            <a:pPr marL="0" indent="0">
              <a:lnSpc>
                <a:spcPct val="100000"/>
              </a:lnSpc>
              <a:spcBef>
                <a:spcPts val="0"/>
              </a:spcBef>
              <a:tabLst>
                <a:tab pos="9931400" algn="r"/>
              </a:tabLst>
              <a:defRPr sz="2400"/>
            </a:pPr>
            <a:endParaRPr lang="en-US" dirty="0"/>
          </a:p>
          <a:p>
            <a:pPr marL="0" indent="0">
              <a:lnSpc>
                <a:spcPct val="100000"/>
              </a:lnSpc>
              <a:spcBef>
                <a:spcPts val="0"/>
              </a:spcBef>
              <a:tabLst>
                <a:tab pos="9931400" algn="r"/>
              </a:tabLst>
              <a:defRPr sz="2400"/>
            </a:pPr>
            <a:r>
              <a:rPr lang="en-US" dirty="0"/>
              <a:t>Team Captain, Varsity Lacrosse	2020–2021</a:t>
            </a:r>
          </a:p>
          <a:p>
            <a:pPr marL="0" indent="0">
              <a:lnSpc>
                <a:spcPct val="100000"/>
              </a:lnSpc>
              <a:spcBef>
                <a:spcPts val="0"/>
              </a:spcBef>
              <a:tabLst>
                <a:tab pos="9931400" algn="r"/>
              </a:tabLst>
              <a:defRPr sz="2400"/>
            </a:pPr>
            <a:endParaRPr lang="en-US" dirty="0"/>
          </a:p>
          <a:p>
            <a:pPr marL="0" indent="0">
              <a:lnSpc>
                <a:spcPct val="100000"/>
              </a:lnSpc>
              <a:spcBef>
                <a:spcPts val="0"/>
              </a:spcBef>
              <a:tabLst>
                <a:tab pos="9931400" algn="r"/>
              </a:tabLst>
              <a:defRPr sz="2400"/>
            </a:pPr>
            <a:r>
              <a:rPr lang="en-US" b="1" dirty="0"/>
              <a:t>Lacrosse, Notre Dame de Sion</a:t>
            </a:r>
          </a:p>
          <a:p>
            <a:pPr marL="576263" indent="-277813">
              <a:lnSpc>
                <a:spcPct val="100000"/>
              </a:lnSpc>
              <a:spcBef>
                <a:spcPts val="0"/>
              </a:spcBef>
              <a:buFont typeface="Arial" panose="020B0604020202020204" pitchFamily="34" charset="0"/>
              <a:buChar char="•"/>
              <a:tabLst>
                <a:tab pos="9931400" algn="r"/>
              </a:tabLst>
              <a:defRPr sz="2400"/>
            </a:pPr>
            <a:r>
              <a:rPr lang="en-US" dirty="0"/>
              <a:t>Varsity, 2021–present</a:t>
            </a:r>
          </a:p>
          <a:p>
            <a:pPr marL="576263" indent="-277813">
              <a:lnSpc>
                <a:spcPct val="100000"/>
              </a:lnSpc>
              <a:spcBef>
                <a:spcPts val="0"/>
              </a:spcBef>
              <a:buFont typeface="Arial" panose="020B0604020202020204" pitchFamily="34" charset="0"/>
              <a:buChar char="•"/>
              <a:tabLst>
                <a:tab pos="9931400" algn="r"/>
              </a:tabLst>
              <a:defRPr sz="2400"/>
            </a:pPr>
            <a:r>
              <a:rPr lang="en-US" dirty="0"/>
              <a:t>Junior Varsity, 2019–2021</a:t>
            </a:r>
            <a:endParaRPr dirty="0"/>
          </a:p>
        </p:txBody>
      </p:sp>
    </p:spTree>
    <p:extLst>
      <p:ext uri="{BB962C8B-B14F-4D97-AF65-F5344CB8AC3E}">
        <p14:creationId xmlns:p14="http://schemas.microsoft.com/office/powerpoint/2010/main" val="671158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60F1-CC12-BF2C-6D7A-F47891A054CA}"/>
              </a:ext>
            </a:extLst>
          </p:cNvPr>
          <p:cNvSpPr>
            <a:spLocks noGrp="1"/>
          </p:cNvSpPr>
          <p:nvPr>
            <p:ph type="title"/>
          </p:nvPr>
        </p:nvSpPr>
        <p:spPr/>
        <p:txBody>
          <a:bodyPr/>
          <a:lstStyle/>
          <a:p>
            <a:r>
              <a:rPr lang="en-US" dirty="0"/>
              <a:t>The Biggest Mistake with Resumes</a:t>
            </a:r>
          </a:p>
        </p:txBody>
      </p:sp>
      <p:pic>
        <p:nvPicPr>
          <p:cNvPr id="6" name="Picture 5">
            <a:extLst>
              <a:ext uri="{FF2B5EF4-FFF2-40B4-BE49-F238E27FC236}">
                <a16:creationId xmlns:a16="http://schemas.microsoft.com/office/drawing/2014/main" id="{34A07D98-B489-102D-A2F0-3509F9104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14392">
            <a:off x="1391321" y="2032460"/>
            <a:ext cx="2534255" cy="3929604"/>
          </a:xfrm>
          <a:prstGeom prst="rect">
            <a:avLst/>
          </a:prstGeom>
          <a:effectLst>
            <a:outerShdw blurRad="260568" dist="71589" dir="2700000" sx="103197" sy="103197" algn="tl" rotWithShape="0">
              <a:prstClr val="black">
                <a:alpha val="40000"/>
              </a:prstClr>
            </a:outerShdw>
          </a:effectLst>
        </p:spPr>
      </p:pic>
      <p:pic>
        <p:nvPicPr>
          <p:cNvPr id="8" name="Picture 7">
            <a:extLst>
              <a:ext uri="{FF2B5EF4-FFF2-40B4-BE49-F238E27FC236}">
                <a16:creationId xmlns:a16="http://schemas.microsoft.com/office/drawing/2014/main" id="{ABA08F40-46FC-F3B3-6A1B-9E686A38D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0150">
            <a:off x="4483692" y="1930742"/>
            <a:ext cx="7136129" cy="5067422"/>
          </a:xfrm>
          <a:prstGeom prst="rect">
            <a:avLst/>
          </a:prstGeom>
        </p:spPr>
      </p:pic>
    </p:spTree>
    <p:extLst>
      <p:ext uri="{BB962C8B-B14F-4D97-AF65-F5344CB8AC3E}">
        <p14:creationId xmlns:p14="http://schemas.microsoft.com/office/powerpoint/2010/main" val="2705018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3"/>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Sports</a:t>
            </a:r>
            <a:endParaRPr dirty="0"/>
          </a:p>
        </p:txBody>
      </p:sp>
      <p:sp>
        <p:nvSpPr>
          <p:cNvPr id="169" name="Content Placeholder 4"/>
          <p:cNvSpPr txBox="1">
            <a:spLocks noGrp="1"/>
          </p:cNvSpPr>
          <p:nvPr>
            <p:ph type="body" idx="1"/>
          </p:nvPr>
        </p:nvSpPr>
        <p:spPr>
          <a:xfrm>
            <a:off x="1097280" y="1845734"/>
            <a:ext cx="10058401" cy="4023360"/>
          </a:xfrm>
          <a:prstGeom prst="rect">
            <a:avLst/>
          </a:prstGeom>
        </p:spPr>
        <p:txBody>
          <a:bodyPr/>
          <a:lstStyle/>
          <a:p>
            <a:pPr marL="0" indent="0">
              <a:lnSpc>
                <a:spcPct val="100000"/>
              </a:lnSpc>
              <a:spcBef>
                <a:spcPts val="0"/>
              </a:spcBef>
              <a:tabLst>
                <a:tab pos="9931400" algn="r"/>
              </a:tabLst>
              <a:defRPr sz="2400"/>
            </a:pPr>
            <a:endParaRPr lang="en-US" dirty="0"/>
          </a:p>
          <a:p>
            <a:pPr marL="0" indent="0">
              <a:lnSpc>
                <a:spcPct val="100000"/>
              </a:lnSpc>
              <a:spcBef>
                <a:spcPts val="0"/>
              </a:spcBef>
              <a:buNone/>
              <a:tabLst>
                <a:tab pos="9931400" algn="r"/>
              </a:tabLst>
              <a:defRPr sz="2400"/>
            </a:pPr>
            <a:r>
              <a:rPr lang="en-US" b="1" dirty="0"/>
              <a:t>Team Captain, Varsity Lacrosse</a:t>
            </a:r>
            <a:r>
              <a:rPr lang="en-US" dirty="0"/>
              <a:t>	</a:t>
            </a:r>
            <a:r>
              <a:rPr lang="en-US" b="1" dirty="0"/>
              <a:t>2020–2021</a:t>
            </a:r>
          </a:p>
          <a:p>
            <a:pPr marL="576263" indent="-288925">
              <a:lnSpc>
                <a:spcPct val="100000"/>
              </a:lnSpc>
              <a:spcBef>
                <a:spcPts val="0"/>
              </a:spcBef>
              <a:buFont typeface="Arial" panose="020B0604020202020204" pitchFamily="34" charset="0"/>
              <a:buChar char="•"/>
              <a:tabLst>
                <a:tab pos="9931400" algn="r"/>
              </a:tabLst>
              <a:defRPr sz="2400"/>
            </a:pPr>
            <a:r>
              <a:rPr lang="en-US" dirty="0"/>
              <a:t>2020 Missouri State Championship, First Place</a:t>
            </a:r>
          </a:p>
          <a:p>
            <a:pPr marL="576263" indent="-288925">
              <a:lnSpc>
                <a:spcPct val="100000"/>
              </a:lnSpc>
              <a:spcBef>
                <a:spcPts val="0"/>
              </a:spcBef>
              <a:buFont typeface="Arial" panose="020B0604020202020204" pitchFamily="34" charset="0"/>
              <a:buChar char="•"/>
              <a:tabLst>
                <a:tab pos="9931400" algn="r"/>
              </a:tabLst>
              <a:defRPr sz="2400"/>
            </a:pPr>
            <a:r>
              <a:rPr lang="en-US" dirty="0"/>
              <a:t>2019 Regional Finals</a:t>
            </a:r>
          </a:p>
          <a:p>
            <a:pPr marL="0" indent="0">
              <a:lnSpc>
                <a:spcPct val="100000"/>
              </a:lnSpc>
              <a:spcBef>
                <a:spcPts val="0"/>
              </a:spcBef>
              <a:tabLst>
                <a:tab pos="9931400" algn="r"/>
              </a:tabLst>
              <a:defRPr sz="2400"/>
            </a:pPr>
            <a:endParaRPr lang="en-US" dirty="0"/>
          </a:p>
          <a:p>
            <a:pPr marL="0" indent="0">
              <a:lnSpc>
                <a:spcPct val="100000"/>
              </a:lnSpc>
              <a:spcBef>
                <a:spcPts val="0"/>
              </a:spcBef>
              <a:tabLst>
                <a:tab pos="9931400" algn="r"/>
              </a:tabLst>
              <a:defRPr sz="2400"/>
            </a:pPr>
            <a:endParaRPr lang="en-US" dirty="0"/>
          </a:p>
          <a:p>
            <a:pPr marL="0" indent="0">
              <a:lnSpc>
                <a:spcPct val="100000"/>
              </a:lnSpc>
              <a:spcBef>
                <a:spcPts val="0"/>
              </a:spcBef>
              <a:tabLst>
                <a:tab pos="9931400" algn="r"/>
              </a:tabLst>
              <a:defRPr sz="2400"/>
            </a:pPr>
            <a:r>
              <a:rPr lang="en-US" b="1" dirty="0"/>
              <a:t>Lacrosse, Notre Dame de Sion	2019–2021</a:t>
            </a:r>
          </a:p>
          <a:p>
            <a:pPr marL="576263" indent="-277813">
              <a:lnSpc>
                <a:spcPct val="100000"/>
              </a:lnSpc>
              <a:spcBef>
                <a:spcPts val="0"/>
              </a:spcBef>
              <a:buFont typeface="Arial" panose="020B0604020202020204" pitchFamily="34" charset="0"/>
              <a:buChar char="•"/>
              <a:tabLst>
                <a:tab pos="9931400" algn="r"/>
              </a:tabLst>
              <a:defRPr sz="2400"/>
            </a:pPr>
            <a:r>
              <a:rPr lang="en-US" dirty="0"/>
              <a:t>Elected Team Captain for 2021 season; boosted team morale and demonstrated leadership abilities</a:t>
            </a:r>
          </a:p>
          <a:p>
            <a:pPr marL="576263" indent="-277813">
              <a:lnSpc>
                <a:spcPct val="100000"/>
              </a:lnSpc>
              <a:spcBef>
                <a:spcPts val="0"/>
              </a:spcBef>
              <a:buFont typeface="Arial" panose="020B0604020202020204" pitchFamily="34" charset="0"/>
              <a:buChar char="•"/>
              <a:tabLst>
                <a:tab pos="9931400" algn="r"/>
              </a:tabLst>
              <a:defRPr sz="2400"/>
            </a:pPr>
            <a:r>
              <a:rPr lang="en-US" dirty="0"/>
              <a:t>First Place, 2020 Missouri State Championship</a:t>
            </a:r>
          </a:p>
          <a:p>
            <a:pPr marL="576263" indent="-277813">
              <a:lnSpc>
                <a:spcPct val="100000"/>
              </a:lnSpc>
              <a:spcBef>
                <a:spcPts val="0"/>
              </a:spcBef>
              <a:buFont typeface="Arial" panose="020B0604020202020204" pitchFamily="34" charset="0"/>
              <a:buChar char="•"/>
              <a:tabLst>
                <a:tab pos="9931400" algn="r"/>
              </a:tabLst>
              <a:defRPr sz="2400"/>
            </a:pPr>
            <a:r>
              <a:rPr lang="en-US" dirty="0"/>
              <a:t>2019 Team Builders Award (chosen by coaches for spirit)</a:t>
            </a:r>
            <a:endParaRPr dirty="0"/>
          </a:p>
        </p:txBody>
      </p:sp>
    </p:spTree>
    <p:extLst>
      <p:ext uri="{BB962C8B-B14F-4D97-AF65-F5344CB8AC3E}">
        <p14:creationId xmlns:p14="http://schemas.microsoft.com/office/powerpoint/2010/main" val="2066168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le 3"/>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Service</a:t>
            </a:r>
            <a:endParaRPr dirty="0"/>
          </a:p>
        </p:txBody>
      </p:sp>
      <p:sp>
        <p:nvSpPr>
          <p:cNvPr id="178" name="Content Placeholder 4"/>
          <p:cNvSpPr txBox="1">
            <a:spLocks noGrp="1"/>
          </p:cNvSpPr>
          <p:nvPr>
            <p:ph type="body" idx="1"/>
          </p:nvPr>
        </p:nvSpPr>
        <p:spPr>
          <a:xfrm>
            <a:off x="1097280" y="1845734"/>
            <a:ext cx="10058401" cy="4023360"/>
          </a:xfrm>
          <a:prstGeom prst="rect">
            <a:avLst/>
          </a:prstGeom>
        </p:spPr>
        <p:txBody>
          <a:bodyPr/>
          <a:lstStyle/>
          <a:p>
            <a:pPr marL="0" indent="65088">
              <a:lnSpc>
                <a:spcPct val="100000"/>
              </a:lnSpc>
              <a:spcBef>
                <a:spcPts val="0"/>
              </a:spcBef>
              <a:buSzTx/>
              <a:buNone/>
              <a:tabLst>
                <a:tab pos="9931400" algn="r"/>
              </a:tabLst>
              <a:defRPr sz="2400"/>
            </a:pPr>
            <a:r>
              <a:rPr dirty="0"/>
              <a:t>Kansas City Zoo	15 hours</a:t>
            </a:r>
          </a:p>
          <a:p>
            <a:pPr marL="0" indent="65088">
              <a:lnSpc>
                <a:spcPct val="100000"/>
              </a:lnSpc>
              <a:spcBef>
                <a:spcPts val="0"/>
              </a:spcBef>
              <a:buSzTx/>
              <a:buNone/>
              <a:tabLst>
                <a:tab pos="9931400" algn="r"/>
              </a:tabLst>
              <a:defRPr sz="2400"/>
            </a:pPr>
            <a:r>
              <a:rPr dirty="0"/>
              <a:t>Sion National Honor Society Blood Drive 	5 hours</a:t>
            </a:r>
          </a:p>
          <a:p>
            <a:pPr marL="0" indent="65088">
              <a:lnSpc>
                <a:spcPct val="100000"/>
              </a:lnSpc>
              <a:spcBef>
                <a:spcPts val="0"/>
              </a:spcBef>
              <a:buSzTx/>
              <a:buNone/>
              <a:tabLst>
                <a:tab pos="9931400" algn="r"/>
              </a:tabLst>
              <a:defRPr sz="2400"/>
            </a:pPr>
            <a:endParaRPr dirty="0"/>
          </a:p>
          <a:p>
            <a:pPr marL="0" indent="65088">
              <a:lnSpc>
                <a:spcPct val="100000"/>
              </a:lnSpc>
              <a:spcBef>
                <a:spcPts val="0"/>
              </a:spcBef>
              <a:buSzTx/>
              <a:buNone/>
              <a:tabLst>
                <a:tab pos="9931400" algn="r"/>
              </a:tabLst>
              <a:defRPr sz="2400"/>
            </a:pPr>
            <a:endParaRPr dirty="0"/>
          </a:p>
          <a:p>
            <a:pPr marL="0" indent="65088">
              <a:lnSpc>
                <a:spcPct val="100000"/>
              </a:lnSpc>
              <a:spcBef>
                <a:spcPts val="0"/>
              </a:spcBef>
              <a:buSzTx/>
              <a:buNone/>
              <a:tabLst>
                <a:tab pos="9931400" algn="r"/>
              </a:tabLst>
              <a:defRPr sz="2400"/>
            </a:pPr>
            <a:r>
              <a:rPr dirty="0"/>
              <a:t>Kansas City Zoo, 2021	15 hours</a:t>
            </a:r>
          </a:p>
          <a:p>
            <a:pPr marL="0" indent="65088">
              <a:lnSpc>
                <a:spcPct val="100000"/>
              </a:lnSpc>
              <a:spcBef>
                <a:spcPts val="0"/>
              </a:spcBef>
              <a:buSzTx/>
              <a:buNone/>
              <a:tabLst>
                <a:tab pos="9931400" algn="r"/>
              </a:tabLst>
              <a:defRPr sz="2400"/>
            </a:pPr>
            <a:r>
              <a:rPr dirty="0"/>
              <a:t>Sion National Honor Society Blood Drive, 2020	5 hours</a:t>
            </a:r>
          </a:p>
          <a:p>
            <a:pPr marL="0" indent="65088">
              <a:lnSpc>
                <a:spcPct val="100000"/>
              </a:lnSpc>
              <a:spcBef>
                <a:spcPts val="0"/>
              </a:spcBef>
              <a:buSzTx/>
              <a:buNone/>
              <a:tabLst>
                <a:tab pos="9931400" algn="r"/>
              </a:tabLst>
              <a:defRPr sz="2400"/>
            </a:pPr>
            <a:endParaRPr dirty="0"/>
          </a:p>
          <a:p>
            <a:pPr marL="0" indent="65088">
              <a:lnSpc>
                <a:spcPct val="100000"/>
              </a:lnSpc>
              <a:spcBef>
                <a:spcPts val="0"/>
              </a:spcBef>
              <a:buSzTx/>
              <a:buNone/>
              <a:tabLst>
                <a:tab pos="9931400" algn="r"/>
              </a:tabLst>
              <a:defRPr sz="2400"/>
            </a:pPr>
            <a:endParaRPr dirty="0"/>
          </a:p>
          <a:p>
            <a:pPr marL="0" indent="65088">
              <a:lnSpc>
                <a:spcPct val="100000"/>
              </a:lnSpc>
              <a:spcBef>
                <a:spcPts val="0"/>
              </a:spcBef>
              <a:buSzTx/>
              <a:buNone/>
              <a:tabLst>
                <a:tab pos="9931400" algn="r"/>
              </a:tabLst>
              <a:defRPr sz="2400"/>
            </a:pPr>
            <a:r>
              <a:rPr dirty="0"/>
              <a:t>Kansas City Zoo (15 hours)	2021</a:t>
            </a:r>
          </a:p>
          <a:p>
            <a:pPr marL="0" indent="65088">
              <a:lnSpc>
                <a:spcPct val="100000"/>
              </a:lnSpc>
              <a:spcBef>
                <a:spcPts val="0"/>
              </a:spcBef>
              <a:buSzTx/>
              <a:buNone/>
              <a:tabLst>
                <a:tab pos="9931400" algn="r"/>
              </a:tabLst>
              <a:defRPr sz="2400"/>
            </a:pPr>
            <a:r>
              <a:rPr dirty="0"/>
              <a:t>Sion National Honor Society Blood Drive (5 hours)	2020</a:t>
            </a:r>
          </a:p>
        </p:txBody>
      </p:sp>
    </p:spTree>
    <p:extLst>
      <p:ext uri="{BB962C8B-B14F-4D97-AF65-F5344CB8AC3E}">
        <p14:creationId xmlns:p14="http://schemas.microsoft.com/office/powerpoint/2010/main" val="1595607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xEl>
                                              <p:pRg st="4" end="4"/>
                                            </p:txEl>
                                          </p:spTgt>
                                        </p:tgtEl>
                                        <p:attrNameLst>
                                          <p:attrName>style.visibility</p:attrName>
                                        </p:attrNameLst>
                                      </p:cBhvr>
                                      <p:to>
                                        <p:strVal val="visible"/>
                                      </p:to>
                                    </p:set>
                                    <p:animEffect transition="in" filter="fade">
                                      <p:cBhvr>
                                        <p:cTn id="7" dur="250"/>
                                        <p:tgtEl>
                                          <p:spTgt spid="17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8">
                                            <p:txEl>
                                              <p:pRg st="5" end="5"/>
                                            </p:txEl>
                                          </p:spTgt>
                                        </p:tgtEl>
                                        <p:attrNameLst>
                                          <p:attrName>style.visibility</p:attrName>
                                        </p:attrNameLst>
                                      </p:cBhvr>
                                      <p:to>
                                        <p:strVal val="visible"/>
                                      </p:to>
                                    </p:set>
                                    <p:animEffect transition="in" filter="fade">
                                      <p:cBhvr>
                                        <p:cTn id="10" dur="250"/>
                                        <p:tgtEl>
                                          <p:spTgt spid="178">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8">
                                            <p:txEl>
                                              <p:pRg st="8" end="8"/>
                                            </p:txEl>
                                          </p:spTgt>
                                        </p:tgtEl>
                                        <p:attrNameLst>
                                          <p:attrName>style.visibility</p:attrName>
                                        </p:attrNameLst>
                                      </p:cBhvr>
                                      <p:to>
                                        <p:strVal val="visible"/>
                                      </p:to>
                                    </p:set>
                                    <p:animEffect transition="in" filter="fade">
                                      <p:cBhvr>
                                        <p:cTn id="15" dur="250"/>
                                        <p:tgtEl>
                                          <p:spTgt spid="178">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8">
                                            <p:txEl>
                                              <p:pRg st="9" end="9"/>
                                            </p:txEl>
                                          </p:spTgt>
                                        </p:tgtEl>
                                        <p:attrNameLst>
                                          <p:attrName>style.visibility</p:attrName>
                                        </p:attrNameLst>
                                      </p:cBhvr>
                                      <p:to>
                                        <p:strVal val="visible"/>
                                      </p:to>
                                    </p:set>
                                    <p:animEffect transition="in" filter="fade">
                                      <p:cBhvr>
                                        <p:cTn id="18" dur="250"/>
                                        <p:tgtEl>
                                          <p:spTgt spid="17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itle 3"/>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Service</a:t>
            </a:r>
            <a:endParaRPr dirty="0"/>
          </a:p>
        </p:txBody>
      </p:sp>
      <p:sp>
        <p:nvSpPr>
          <p:cNvPr id="181" name="Content Placeholder 4"/>
          <p:cNvSpPr txBox="1">
            <a:spLocks noGrp="1"/>
          </p:cNvSpPr>
          <p:nvPr>
            <p:ph type="body" idx="1"/>
          </p:nvPr>
        </p:nvSpPr>
        <p:spPr>
          <a:xfrm>
            <a:off x="1097280" y="1845734"/>
            <a:ext cx="10058401" cy="4023360"/>
          </a:xfrm>
          <a:prstGeom prst="rect">
            <a:avLst/>
          </a:prstGeom>
        </p:spPr>
        <p:txBody>
          <a:bodyPr/>
          <a:lstStyle/>
          <a:p>
            <a:pPr marL="0" indent="65088">
              <a:lnSpc>
                <a:spcPct val="100000"/>
              </a:lnSpc>
              <a:spcBef>
                <a:spcPts val="0"/>
              </a:spcBef>
              <a:buSzTx/>
              <a:buNone/>
              <a:tabLst>
                <a:tab pos="9931400" algn="r"/>
              </a:tabLst>
              <a:defRPr sz="2400" b="1"/>
            </a:pPr>
            <a:r>
              <a:rPr dirty="0"/>
              <a:t>Kansas City Zoo: </a:t>
            </a:r>
            <a:r>
              <a:rPr b="0" dirty="0"/>
              <a:t>designed habitat and enrichment for tortoise	15 hours</a:t>
            </a:r>
          </a:p>
          <a:p>
            <a:pPr marL="0" indent="65088">
              <a:lnSpc>
                <a:spcPct val="100000"/>
              </a:lnSpc>
              <a:spcBef>
                <a:spcPts val="0"/>
              </a:spcBef>
              <a:buSzTx/>
              <a:buNone/>
              <a:tabLst>
                <a:tab pos="9931400" algn="r"/>
              </a:tabLst>
              <a:defRPr sz="2400" b="1"/>
            </a:pPr>
            <a:r>
              <a:rPr dirty="0"/>
              <a:t>Sion National Honor Society Blood Drive: </a:t>
            </a:r>
            <a:r>
              <a:rPr b="0" dirty="0"/>
              <a:t>coordinated volunteers 	5 hours</a:t>
            </a:r>
          </a:p>
          <a:p>
            <a:pPr marL="0" indent="0">
              <a:lnSpc>
                <a:spcPct val="100000"/>
              </a:lnSpc>
              <a:spcBef>
                <a:spcPts val="0"/>
              </a:spcBef>
              <a:tabLst>
                <a:tab pos="9931400" algn="r"/>
              </a:tabLst>
              <a:defRPr sz="2400"/>
            </a:pPr>
            <a:endParaRPr b="0" dirty="0"/>
          </a:p>
          <a:p>
            <a:pPr marL="0" indent="0">
              <a:lnSpc>
                <a:spcPct val="100000"/>
              </a:lnSpc>
              <a:spcBef>
                <a:spcPts val="0"/>
              </a:spcBef>
              <a:tabLst>
                <a:tab pos="9931400" algn="r"/>
              </a:tabLst>
              <a:defRPr sz="2400"/>
            </a:pPr>
            <a:endParaRPr b="0" dirty="0"/>
          </a:p>
          <a:p>
            <a:pPr marL="0" indent="65088">
              <a:lnSpc>
                <a:spcPct val="100000"/>
              </a:lnSpc>
              <a:spcBef>
                <a:spcPts val="0"/>
              </a:spcBef>
              <a:buSzTx/>
              <a:buNone/>
              <a:tabLst>
                <a:tab pos="9931400" algn="r"/>
              </a:tabLst>
              <a:defRPr sz="2400" b="1"/>
            </a:pPr>
            <a:r>
              <a:rPr dirty="0"/>
              <a:t>Kansas City Zoo </a:t>
            </a:r>
            <a:r>
              <a:rPr b="0" dirty="0"/>
              <a:t>	15 hours</a:t>
            </a:r>
          </a:p>
          <a:p>
            <a:pPr marL="862012" indent="-369887">
              <a:lnSpc>
                <a:spcPct val="100000"/>
              </a:lnSpc>
              <a:spcBef>
                <a:spcPts val="0"/>
              </a:spcBef>
              <a:buFont typeface="Arial"/>
              <a:buChar char="•"/>
              <a:tabLst>
                <a:tab pos="9931400" algn="r"/>
              </a:tabLst>
              <a:defRPr sz="2400"/>
            </a:pPr>
            <a:r>
              <a:rPr dirty="0"/>
              <a:t>Designed habitat and enrichment for tortoise</a:t>
            </a:r>
          </a:p>
          <a:p>
            <a:pPr marL="862012" indent="-369887">
              <a:lnSpc>
                <a:spcPct val="100000"/>
              </a:lnSpc>
              <a:spcBef>
                <a:spcPts val="0"/>
              </a:spcBef>
              <a:buFont typeface="Arial"/>
              <a:buChar char="•"/>
              <a:tabLst>
                <a:tab pos="9931400" algn="r"/>
              </a:tabLst>
              <a:defRPr sz="2400"/>
            </a:pPr>
            <a:r>
              <a:rPr dirty="0"/>
              <a:t>Aided children’s tour group leader</a:t>
            </a:r>
          </a:p>
          <a:p>
            <a:pPr marL="0" indent="65088">
              <a:lnSpc>
                <a:spcPct val="100000"/>
              </a:lnSpc>
              <a:spcBef>
                <a:spcPts val="600"/>
              </a:spcBef>
              <a:buSzTx/>
              <a:buNone/>
              <a:tabLst>
                <a:tab pos="9931400" algn="r"/>
              </a:tabLst>
              <a:defRPr sz="2400" b="1"/>
            </a:pPr>
            <a:r>
              <a:rPr dirty="0"/>
              <a:t>Sion National Honor Society Blood Drive</a:t>
            </a:r>
            <a:r>
              <a:rPr b="0" dirty="0"/>
              <a:t>	5 hours</a:t>
            </a:r>
          </a:p>
          <a:p>
            <a:pPr marL="862012" indent="-369887">
              <a:lnSpc>
                <a:spcPct val="100000"/>
              </a:lnSpc>
              <a:spcBef>
                <a:spcPts val="0"/>
              </a:spcBef>
              <a:buFont typeface="Arial"/>
              <a:buChar char="•"/>
              <a:tabLst>
                <a:tab pos="9931400" algn="r"/>
              </a:tabLst>
              <a:defRPr sz="2400"/>
            </a:pPr>
            <a:r>
              <a:rPr dirty="0"/>
              <a:t>Coordinated volunteer shifts and duties</a:t>
            </a:r>
          </a:p>
          <a:p>
            <a:pPr marL="862012" indent="-369887">
              <a:lnSpc>
                <a:spcPct val="100000"/>
              </a:lnSpc>
              <a:spcBef>
                <a:spcPts val="0"/>
              </a:spcBef>
              <a:buFont typeface="Arial"/>
              <a:buChar char="•"/>
              <a:tabLst>
                <a:tab pos="9931400" algn="r"/>
              </a:tabLst>
              <a:defRPr sz="2400"/>
            </a:pPr>
            <a:r>
              <a:rPr dirty="0"/>
              <a:t>Created flyers and advertised event</a:t>
            </a:r>
          </a:p>
        </p:txBody>
      </p:sp>
    </p:spTree>
    <p:extLst>
      <p:ext uri="{BB962C8B-B14F-4D97-AF65-F5344CB8AC3E}">
        <p14:creationId xmlns:p14="http://schemas.microsoft.com/office/powerpoint/2010/main" val="2321050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
                                            <p:txEl>
                                              <p:pRg st="4" end="4"/>
                                            </p:txEl>
                                          </p:spTgt>
                                        </p:tgtEl>
                                        <p:attrNameLst>
                                          <p:attrName>style.visibility</p:attrName>
                                        </p:attrNameLst>
                                      </p:cBhvr>
                                      <p:to>
                                        <p:strVal val="visible"/>
                                      </p:to>
                                    </p:set>
                                    <p:animEffect transition="in" filter="fade">
                                      <p:cBhvr>
                                        <p:cTn id="7" dur="250"/>
                                        <p:tgtEl>
                                          <p:spTgt spid="181">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1">
                                            <p:txEl>
                                              <p:pRg st="5" end="5"/>
                                            </p:txEl>
                                          </p:spTgt>
                                        </p:tgtEl>
                                        <p:attrNameLst>
                                          <p:attrName>style.visibility</p:attrName>
                                        </p:attrNameLst>
                                      </p:cBhvr>
                                      <p:to>
                                        <p:strVal val="visible"/>
                                      </p:to>
                                    </p:set>
                                    <p:animEffect transition="in" filter="fade">
                                      <p:cBhvr>
                                        <p:cTn id="10" dur="250"/>
                                        <p:tgtEl>
                                          <p:spTgt spid="181">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81">
                                            <p:txEl>
                                              <p:pRg st="6" end="6"/>
                                            </p:txEl>
                                          </p:spTgt>
                                        </p:tgtEl>
                                        <p:attrNameLst>
                                          <p:attrName>style.visibility</p:attrName>
                                        </p:attrNameLst>
                                      </p:cBhvr>
                                      <p:to>
                                        <p:strVal val="visible"/>
                                      </p:to>
                                    </p:set>
                                    <p:animEffect transition="in" filter="fade">
                                      <p:cBhvr>
                                        <p:cTn id="13" dur="250"/>
                                        <p:tgtEl>
                                          <p:spTgt spid="181">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81">
                                            <p:txEl>
                                              <p:pRg st="7" end="7"/>
                                            </p:txEl>
                                          </p:spTgt>
                                        </p:tgtEl>
                                        <p:attrNameLst>
                                          <p:attrName>style.visibility</p:attrName>
                                        </p:attrNameLst>
                                      </p:cBhvr>
                                      <p:to>
                                        <p:strVal val="visible"/>
                                      </p:to>
                                    </p:set>
                                    <p:animEffect transition="in" filter="fade">
                                      <p:cBhvr>
                                        <p:cTn id="16" dur="250"/>
                                        <p:tgtEl>
                                          <p:spTgt spid="181">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81">
                                            <p:txEl>
                                              <p:pRg st="8" end="8"/>
                                            </p:txEl>
                                          </p:spTgt>
                                        </p:tgtEl>
                                        <p:attrNameLst>
                                          <p:attrName>style.visibility</p:attrName>
                                        </p:attrNameLst>
                                      </p:cBhvr>
                                      <p:to>
                                        <p:strVal val="visible"/>
                                      </p:to>
                                    </p:set>
                                    <p:animEffect transition="in" filter="fade">
                                      <p:cBhvr>
                                        <p:cTn id="19" dur="250"/>
                                        <p:tgtEl>
                                          <p:spTgt spid="181">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81">
                                            <p:txEl>
                                              <p:pRg st="9" end="9"/>
                                            </p:txEl>
                                          </p:spTgt>
                                        </p:tgtEl>
                                        <p:attrNameLst>
                                          <p:attrName>style.visibility</p:attrName>
                                        </p:attrNameLst>
                                      </p:cBhvr>
                                      <p:to>
                                        <p:strVal val="visible"/>
                                      </p:to>
                                    </p:set>
                                    <p:animEffect transition="in" filter="fade">
                                      <p:cBhvr>
                                        <p:cTn id="22" dur="250"/>
                                        <p:tgtEl>
                                          <p:spTgt spid="18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itle 3"/>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Trips, Classes</a:t>
            </a:r>
            <a:endParaRPr dirty="0"/>
          </a:p>
        </p:txBody>
      </p:sp>
      <p:sp>
        <p:nvSpPr>
          <p:cNvPr id="187" name="Content Placeholder 4"/>
          <p:cNvSpPr txBox="1">
            <a:spLocks noGrp="1"/>
          </p:cNvSpPr>
          <p:nvPr>
            <p:ph type="body" idx="1"/>
          </p:nvPr>
        </p:nvSpPr>
        <p:spPr>
          <a:xfrm>
            <a:off x="1097280" y="1845734"/>
            <a:ext cx="10058401" cy="4023360"/>
          </a:xfrm>
          <a:prstGeom prst="rect">
            <a:avLst/>
          </a:prstGeom>
        </p:spPr>
        <p:txBody>
          <a:bodyPr/>
          <a:lstStyle/>
          <a:p>
            <a:pPr marL="0" indent="65088">
              <a:lnSpc>
                <a:spcPct val="100000"/>
              </a:lnSpc>
              <a:spcBef>
                <a:spcPts val="0"/>
              </a:spcBef>
              <a:buSzTx/>
              <a:buNone/>
              <a:tabLst>
                <a:tab pos="9931400" algn="r"/>
              </a:tabLst>
              <a:defRPr sz="2400" b="1"/>
            </a:pPr>
            <a:r>
              <a:rPr dirty="0"/>
              <a:t>London Study Abroad Trip</a:t>
            </a:r>
            <a:r>
              <a:rPr b="0" dirty="0"/>
              <a:t>	Fall 2020</a:t>
            </a:r>
          </a:p>
          <a:p>
            <a:pPr marL="0" indent="65088">
              <a:lnSpc>
                <a:spcPct val="100000"/>
              </a:lnSpc>
              <a:buSzTx/>
              <a:buNone/>
              <a:tabLst>
                <a:tab pos="9931400" algn="r"/>
              </a:tabLst>
              <a:defRPr sz="2400" b="1"/>
            </a:pPr>
            <a:r>
              <a:rPr dirty="0"/>
              <a:t>Sion Deep Dive Programs</a:t>
            </a:r>
          </a:p>
          <a:p>
            <a:pPr marL="747712" indent="-388938">
              <a:lnSpc>
                <a:spcPct val="100000"/>
              </a:lnSpc>
              <a:spcBef>
                <a:spcPts val="0"/>
              </a:spcBef>
              <a:buFont typeface="Arial"/>
              <a:buChar char="•"/>
              <a:tabLst>
                <a:tab pos="9931400" algn="r"/>
              </a:tabLst>
              <a:defRPr sz="2400"/>
            </a:pPr>
            <a:r>
              <a:rPr dirty="0"/>
              <a:t>Cultural Immersion in the American Southwest 	Spring 2021</a:t>
            </a:r>
          </a:p>
          <a:p>
            <a:pPr marL="747712" indent="-388938">
              <a:lnSpc>
                <a:spcPct val="100000"/>
              </a:lnSpc>
              <a:spcBef>
                <a:spcPts val="0"/>
              </a:spcBef>
              <a:buFont typeface="Arial"/>
              <a:buChar char="•"/>
              <a:tabLst>
                <a:tab pos="9931400" algn="r"/>
              </a:tabLst>
              <a:defRPr sz="2400"/>
            </a:pPr>
            <a:r>
              <a:rPr dirty="0"/>
              <a:t>Geology of the Ozarks	Fall 2022</a:t>
            </a:r>
          </a:p>
          <a:p>
            <a:pPr marL="0" indent="65088">
              <a:lnSpc>
                <a:spcPct val="100000"/>
              </a:lnSpc>
              <a:spcBef>
                <a:spcPts val="0"/>
              </a:spcBef>
              <a:buSzTx/>
              <a:buNone/>
              <a:tabLst>
                <a:tab pos="9931400" algn="r"/>
              </a:tabLst>
              <a:defRPr sz="2400"/>
            </a:pPr>
            <a:r>
              <a:rPr dirty="0"/>
              <a:t>	</a:t>
            </a:r>
          </a:p>
        </p:txBody>
      </p:sp>
    </p:spTree>
    <p:extLst>
      <p:ext uri="{BB962C8B-B14F-4D97-AF65-F5344CB8AC3E}">
        <p14:creationId xmlns:p14="http://schemas.microsoft.com/office/powerpoint/2010/main" val="2867876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3"/>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Trips, Classes</a:t>
            </a:r>
            <a:endParaRPr dirty="0"/>
          </a:p>
        </p:txBody>
      </p:sp>
      <p:sp>
        <p:nvSpPr>
          <p:cNvPr id="190" name="Content Placeholder 4"/>
          <p:cNvSpPr txBox="1">
            <a:spLocks noGrp="1"/>
          </p:cNvSpPr>
          <p:nvPr>
            <p:ph type="body" idx="1"/>
          </p:nvPr>
        </p:nvSpPr>
        <p:spPr>
          <a:xfrm>
            <a:off x="1097280" y="1845734"/>
            <a:ext cx="10058401" cy="4023360"/>
          </a:xfrm>
          <a:prstGeom prst="rect">
            <a:avLst/>
          </a:prstGeom>
        </p:spPr>
        <p:txBody>
          <a:bodyPr/>
          <a:lstStyle/>
          <a:p>
            <a:pPr marL="0" indent="65088">
              <a:lnSpc>
                <a:spcPct val="100000"/>
              </a:lnSpc>
              <a:spcBef>
                <a:spcPts val="0"/>
              </a:spcBef>
              <a:buSzTx/>
              <a:buNone/>
              <a:tabLst>
                <a:tab pos="9931400" algn="r"/>
              </a:tabLst>
              <a:defRPr sz="2400" b="1"/>
            </a:pPr>
            <a:r>
              <a:rPr dirty="0"/>
              <a:t>London Study Abroad Trip</a:t>
            </a:r>
            <a:r>
              <a:rPr b="0" dirty="0"/>
              <a:t>	Fall 2020</a:t>
            </a:r>
          </a:p>
          <a:p>
            <a:pPr marL="747712" indent="-379413">
              <a:lnSpc>
                <a:spcPct val="100000"/>
              </a:lnSpc>
              <a:spcBef>
                <a:spcPts val="0"/>
              </a:spcBef>
              <a:buFont typeface="Arial"/>
              <a:buChar char="•"/>
              <a:tabLst>
                <a:tab pos="9931400" algn="r"/>
              </a:tabLst>
              <a:defRPr sz="2400"/>
            </a:pPr>
            <a:r>
              <a:rPr dirty="0"/>
              <a:t>Two-week trip to London guided by Literature PhDs</a:t>
            </a:r>
          </a:p>
          <a:p>
            <a:pPr marL="747712" indent="-379413">
              <a:lnSpc>
                <a:spcPct val="100000"/>
              </a:lnSpc>
              <a:spcBef>
                <a:spcPts val="0"/>
              </a:spcBef>
              <a:buFont typeface="Arial"/>
              <a:buChar char="•"/>
              <a:tabLst>
                <a:tab pos="9931400" algn="r"/>
              </a:tabLst>
              <a:defRPr sz="2400"/>
            </a:pPr>
            <a:r>
              <a:rPr dirty="0"/>
              <a:t>Saw Shakespeare’s Globe, toured Oxford, visited over a dozen museums</a:t>
            </a:r>
          </a:p>
          <a:p>
            <a:pPr marL="747712" indent="-379413">
              <a:lnSpc>
                <a:spcPct val="100000"/>
              </a:lnSpc>
              <a:spcBef>
                <a:spcPts val="0"/>
              </a:spcBef>
              <a:buFont typeface="Arial"/>
              <a:buChar char="•"/>
              <a:tabLst>
                <a:tab pos="9931400" algn="r"/>
              </a:tabLst>
              <a:defRPr sz="2400"/>
            </a:pPr>
            <a:r>
              <a:rPr dirty="0"/>
              <a:t>Wrote an analysis of Percy Shelley’s </a:t>
            </a:r>
            <a:r>
              <a:rPr i="1" dirty="0"/>
              <a:t>Queen Mab</a:t>
            </a:r>
            <a:r>
              <a:rPr dirty="0"/>
              <a:t>  </a:t>
            </a:r>
          </a:p>
          <a:p>
            <a:pPr marL="0" indent="368300">
              <a:lnSpc>
                <a:spcPct val="100000"/>
              </a:lnSpc>
              <a:spcBef>
                <a:spcPts val="0"/>
              </a:spcBef>
              <a:buSzTx/>
              <a:buNone/>
              <a:tabLst>
                <a:tab pos="9931400" algn="r"/>
              </a:tabLst>
              <a:defRPr sz="2400"/>
            </a:pPr>
            <a:endParaRPr dirty="0"/>
          </a:p>
          <a:p>
            <a:pPr marL="0" indent="65088">
              <a:lnSpc>
                <a:spcPct val="100000"/>
              </a:lnSpc>
              <a:spcBef>
                <a:spcPts val="0"/>
              </a:spcBef>
              <a:buSzTx/>
              <a:buNone/>
              <a:tabLst>
                <a:tab pos="9931400" algn="r"/>
              </a:tabLst>
              <a:defRPr sz="2400" b="1"/>
            </a:pPr>
            <a:r>
              <a:rPr dirty="0"/>
              <a:t>Sion Deep Dive Programs</a:t>
            </a:r>
          </a:p>
          <a:p>
            <a:pPr marL="747712" indent="-388938">
              <a:lnSpc>
                <a:spcPct val="100000"/>
              </a:lnSpc>
              <a:spcBef>
                <a:spcPts val="0"/>
              </a:spcBef>
              <a:buFont typeface="Arial"/>
              <a:buChar char="•"/>
              <a:tabLst>
                <a:tab pos="9931400" algn="r"/>
              </a:tabLst>
              <a:defRPr sz="2400"/>
            </a:pPr>
            <a:r>
              <a:rPr dirty="0"/>
              <a:t>Geology of the Ozarks	Fall 2022</a:t>
            </a:r>
          </a:p>
          <a:p>
            <a:pPr marL="736600" indent="9525">
              <a:lnSpc>
                <a:spcPct val="100000"/>
              </a:lnSpc>
              <a:spcBef>
                <a:spcPts val="0"/>
              </a:spcBef>
              <a:buSzTx/>
              <a:buNone/>
              <a:tabLst>
                <a:tab pos="9931400" algn="r"/>
              </a:tabLst>
              <a:defRPr sz="2400" i="1"/>
            </a:pPr>
            <a:r>
              <a:rPr dirty="0"/>
              <a:t>Classroom study of Missouri geology supplemented by trip to geological sites of interest, guided by </a:t>
            </a:r>
            <a:r>
              <a:rPr lang="en-US" dirty="0"/>
              <a:t>instructor Amy </a:t>
            </a:r>
            <a:r>
              <a:rPr lang="en-US" dirty="0" err="1"/>
              <a:t>Vandenbrul</a:t>
            </a:r>
            <a:r>
              <a:rPr dirty="0"/>
              <a:t>.</a:t>
            </a:r>
          </a:p>
          <a:p>
            <a:pPr marL="0" indent="65088">
              <a:lnSpc>
                <a:spcPct val="100000"/>
              </a:lnSpc>
              <a:spcBef>
                <a:spcPts val="0"/>
              </a:spcBef>
              <a:buSzTx/>
              <a:buNone/>
              <a:tabLst>
                <a:tab pos="9931400" algn="r"/>
              </a:tabLst>
              <a:defRPr sz="2400"/>
            </a:pPr>
            <a:r>
              <a:rPr dirty="0"/>
              <a:t>	</a:t>
            </a:r>
          </a:p>
        </p:txBody>
      </p:sp>
    </p:spTree>
    <p:extLst>
      <p:ext uri="{BB962C8B-B14F-4D97-AF65-F5344CB8AC3E}">
        <p14:creationId xmlns:p14="http://schemas.microsoft.com/office/powerpoint/2010/main" val="3251841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le 1"/>
          <p:cNvSpPr txBox="1">
            <a:spLocks noGrp="1"/>
          </p:cNvSpPr>
          <p:nvPr>
            <p:ph type="title"/>
          </p:nvPr>
        </p:nvSpPr>
        <p:spPr>
          <a:xfrm>
            <a:off x="1097280" y="758951"/>
            <a:ext cx="10058401" cy="3566161"/>
          </a:xfrm>
          <a:prstGeom prst="rect">
            <a:avLst/>
          </a:prstGeom>
        </p:spPr>
        <p:txBody>
          <a:bodyPr/>
          <a:lstStyle>
            <a:lvl1pPr>
              <a:defRPr spc="-100"/>
            </a:lvl1pPr>
          </a:lstStyle>
          <a:p>
            <a:r>
              <a:rPr lang="en-US" dirty="0"/>
              <a:t>Crafting Sentences</a:t>
            </a:r>
            <a:endParaRPr dirty="0"/>
          </a:p>
        </p:txBody>
      </p:sp>
      <p:sp>
        <p:nvSpPr>
          <p:cNvPr id="113" name="Text Placeholder 2"/>
          <p:cNvSpPr txBox="1">
            <a:spLocks noGrp="1"/>
          </p:cNvSpPr>
          <p:nvPr>
            <p:ph type="body" sz="quarter" idx="1"/>
          </p:nvPr>
        </p:nvSpPr>
        <p:spPr>
          <a:prstGeom prst="rect">
            <a:avLst/>
          </a:prstGeom>
        </p:spPr>
        <p:txBody>
          <a:bodyPr/>
          <a:lstStyle/>
          <a:p>
            <a:r>
              <a:rPr lang="en-US" dirty="0"/>
              <a:t>Not Just for Jobs!</a:t>
            </a:r>
            <a:endParaRPr dirty="0"/>
          </a:p>
        </p:txBody>
      </p:sp>
    </p:spTree>
    <p:extLst>
      <p:ext uri="{BB962C8B-B14F-4D97-AF65-F5344CB8AC3E}">
        <p14:creationId xmlns:p14="http://schemas.microsoft.com/office/powerpoint/2010/main" val="3485029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C795-4D15-A4C9-3871-7ED876015D7C}"/>
              </a:ext>
            </a:extLst>
          </p:cNvPr>
          <p:cNvSpPr>
            <a:spLocks noGrp="1"/>
          </p:cNvSpPr>
          <p:nvPr>
            <p:ph type="title"/>
          </p:nvPr>
        </p:nvSpPr>
        <p:spPr/>
        <p:txBody>
          <a:bodyPr/>
          <a:lstStyle/>
          <a:p>
            <a:r>
              <a:rPr lang="en-US" dirty="0"/>
              <a:t>Resume Sentences</a:t>
            </a:r>
          </a:p>
        </p:txBody>
      </p:sp>
      <p:sp>
        <p:nvSpPr>
          <p:cNvPr id="3" name="Text Placeholder 2">
            <a:extLst>
              <a:ext uri="{FF2B5EF4-FFF2-40B4-BE49-F238E27FC236}">
                <a16:creationId xmlns:a16="http://schemas.microsoft.com/office/drawing/2014/main" id="{EB5088AD-08F1-B614-D9FA-64C7893C070D}"/>
              </a:ext>
            </a:extLst>
          </p:cNvPr>
          <p:cNvSpPr>
            <a:spLocks noGrp="1"/>
          </p:cNvSpPr>
          <p:nvPr>
            <p:ph type="body" idx="1"/>
          </p:nvPr>
        </p:nvSpPr>
        <p:spPr>
          <a:xfrm>
            <a:off x="1097280" y="1845733"/>
            <a:ext cx="10058401" cy="4725663"/>
          </a:xfrm>
        </p:spPr>
        <p:txBody>
          <a:bodyPr>
            <a:normAutofit/>
          </a:bodyPr>
          <a:lstStyle/>
          <a:p>
            <a:pPr marL="571500" indent="-279400">
              <a:lnSpc>
                <a:spcPct val="100000"/>
              </a:lnSpc>
              <a:spcBef>
                <a:spcPts val="0"/>
              </a:spcBef>
              <a:buFont typeface="Arial" panose="020B0604020202020204" pitchFamily="34" charset="0"/>
              <a:buChar char="•"/>
            </a:pPr>
            <a:endParaRPr lang="en-US" sz="1800" dirty="0"/>
          </a:p>
          <a:p>
            <a:pPr marL="685800" indent="-393700">
              <a:lnSpc>
                <a:spcPct val="100000"/>
              </a:lnSpc>
              <a:spcBef>
                <a:spcPts val="0"/>
              </a:spcBef>
              <a:spcAft>
                <a:spcPts val="2400"/>
              </a:spcAft>
              <a:buFont typeface="Arial" panose="020B0604020202020204" pitchFamily="34" charset="0"/>
              <a:buChar char="•"/>
            </a:pPr>
            <a:r>
              <a:rPr lang="en-US" sz="3200" dirty="0"/>
              <a:t>Cut the subject: “I”</a:t>
            </a:r>
          </a:p>
        </p:txBody>
      </p:sp>
    </p:spTree>
    <p:extLst>
      <p:ext uri="{BB962C8B-B14F-4D97-AF65-F5344CB8AC3E}">
        <p14:creationId xmlns:p14="http://schemas.microsoft.com/office/powerpoint/2010/main" val="1486969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2D00-AC84-EE02-468D-6FBC6662FCEC}"/>
              </a:ext>
            </a:extLst>
          </p:cNvPr>
          <p:cNvSpPr>
            <a:spLocks noGrp="1"/>
          </p:cNvSpPr>
          <p:nvPr>
            <p:ph type="title"/>
          </p:nvPr>
        </p:nvSpPr>
        <p:spPr/>
        <p:txBody>
          <a:bodyPr/>
          <a:lstStyle/>
          <a:p>
            <a:r>
              <a:rPr lang="en-US" dirty="0"/>
              <a:t>Resume Sentences</a:t>
            </a:r>
          </a:p>
        </p:txBody>
      </p:sp>
      <p:sp>
        <p:nvSpPr>
          <p:cNvPr id="3" name="Text Placeholder 2">
            <a:extLst>
              <a:ext uri="{FF2B5EF4-FFF2-40B4-BE49-F238E27FC236}">
                <a16:creationId xmlns:a16="http://schemas.microsoft.com/office/drawing/2014/main" id="{0297D858-8B0F-34CF-1B2B-41FAC568297C}"/>
              </a:ext>
            </a:extLst>
          </p:cNvPr>
          <p:cNvSpPr>
            <a:spLocks noGrp="1"/>
          </p:cNvSpPr>
          <p:nvPr>
            <p:ph type="body" idx="1"/>
          </p:nvPr>
        </p:nvSpPr>
        <p:spPr>
          <a:xfrm>
            <a:off x="1097280" y="2730500"/>
            <a:ext cx="10058401" cy="3138594"/>
          </a:xfrm>
        </p:spPr>
        <p:txBody>
          <a:bodyPr/>
          <a:lstStyle/>
          <a:p>
            <a:r>
              <a:rPr lang="en-US" sz="3200" dirty="0">
                <a:solidFill>
                  <a:schemeClr val="accent3">
                    <a:lumMod val="75000"/>
                  </a:schemeClr>
                </a:solidFill>
              </a:rPr>
              <a:t>I helped customers find products.</a:t>
            </a:r>
          </a:p>
          <a:p>
            <a:endParaRPr lang="en-US" sz="3200" dirty="0">
              <a:solidFill>
                <a:schemeClr val="accent3">
                  <a:lumMod val="75000"/>
                </a:schemeClr>
              </a:solidFill>
            </a:endParaRPr>
          </a:p>
          <a:p>
            <a:r>
              <a:rPr lang="en-US" sz="3200" dirty="0">
                <a:solidFill>
                  <a:schemeClr val="accent3">
                    <a:lumMod val="75000"/>
                  </a:schemeClr>
                </a:solidFill>
              </a:rPr>
              <a:t>I delivered pizzas.</a:t>
            </a:r>
          </a:p>
          <a:p>
            <a:endParaRPr lang="en-US" dirty="0"/>
          </a:p>
        </p:txBody>
      </p:sp>
    </p:spTree>
    <p:extLst>
      <p:ext uri="{BB962C8B-B14F-4D97-AF65-F5344CB8AC3E}">
        <p14:creationId xmlns:p14="http://schemas.microsoft.com/office/powerpoint/2010/main" val="347883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2D00-AC84-EE02-468D-6FBC6662FCEC}"/>
              </a:ext>
            </a:extLst>
          </p:cNvPr>
          <p:cNvSpPr>
            <a:spLocks noGrp="1"/>
          </p:cNvSpPr>
          <p:nvPr>
            <p:ph type="title"/>
          </p:nvPr>
        </p:nvSpPr>
        <p:spPr/>
        <p:txBody>
          <a:bodyPr/>
          <a:lstStyle/>
          <a:p>
            <a:r>
              <a:rPr lang="en-US" dirty="0"/>
              <a:t>Resume Sentences</a:t>
            </a:r>
          </a:p>
        </p:txBody>
      </p:sp>
      <p:sp>
        <p:nvSpPr>
          <p:cNvPr id="3" name="Text Placeholder 2">
            <a:extLst>
              <a:ext uri="{FF2B5EF4-FFF2-40B4-BE49-F238E27FC236}">
                <a16:creationId xmlns:a16="http://schemas.microsoft.com/office/drawing/2014/main" id="{0297D858-8B0F-34CF-1B2B-41FAC568297C}"/>
              </a:ext>
            </a:extLst>
          </p:cNvPr>
          <p:cNvSpPr>
            <a:spLocks noGrp="1"/>
          </p:cNvSpPr>
          <p:nvPr>
            <p:ph type="body" idx="1"/>
          </p:nvPr>
        </p:nvSpPr>
        <p:spPr>
          <a:xfrm>
            <a:off x="1097280" y="2730500"/>
            <a:ext cx="10058401" cy="3138594"/>
          </a:xfrm>
        </p:spPr>
        <p:txBody>
          <a:bodyPr/>
          <a:lstStyle/>
          <a:p>
            <a:r>
              <a:rPr lang="en-US" sz="3200" dirty="0">
                <a:solidFill>
                  <a:schemeClr val="accent3">
                    <a:lumMod val="75000"/>
                  </a:schemeClr>
                </a:solidFill>
              </a:rPr>
              <a:t>Helped customers find products.</a:t>
            </a:r>
          </a:p>
          <a:p>
            <a:endParaRPr lang="en-US" sz="3200" dirty="0">
              <a:solidFill>
                <a:schemeClr val="accent3">
                  <a:lumMod val="75000"/>
                </a:schemeClr>
              </a:solidFill>
            </a:endParaRPr>
          </a:p>
          <a:p>
            <a:r>
              <a:rPr lang="en-US" sz="3200" dirty="0">
                <a:solidFill>
                  <a:schemeClr val="accent3">
                    <a:lumMod val="75000"/>
                  </a:schemeClr>
                </a:solidFill>
              </a:rPr>
              <a:t>Delivered pizzas.</a:t>
            </a:r>
          </a:p>
          <a:p>
            <a:endParaRPr lang="en-US" dirty="0"/>
          </a:p>
        </p:txBody>
      </p:sp>
    </p:spTree>
    <p:extLst>
      <p:ext uri="{BB962C8B-B14F-4D97-AF65-F5344CB8AC3E}">
        <p14:creationId xmlns:p14="http://schemas.microsoft.com/office/powerpoint/2010/main" val="3492202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C795-4D15-A4C9-3871-7ED876015D7C}"/>
              </a:ext>
            </a:extLst>
          </p:cNvPr>
          <p:cNvSpPr>
            <a:spLocks noGrp="1"/>
          </p:cNvSpPr>
          <p:nvPr>
            <p:ph type="title"/>
          </p:nvPr>
        </p:nvSpPr>
        <p:spPr/>
        <p:txBody>
          <a:bodyPr/>
          <a:lstStyle/>
          <a:p>
            <a:r>
              <a:rPr lang="en-US" dirty="0"/>
              <a:t>Resume Sentences</a:t>
            </a:r>
          </a:p>
        </p:txBody>
      </p:sp>
      <p:sp>
        <p:nvSpPr>
          <p:cNvPr id="3" name="Text Placeholder 2">
            <a:extLst>
              <a:ext uri="{FF2B5EF4-FFF2-40B4-BE49-F238E27FC236}">
                <a16:creationId xmlns:a16="http://schemas.microsoft.com/office/drawing/2014/main" id="{EB5088AD-08F1-B614-D9FA-64C7893C070D}"/>
              </a:ext>
            </a:extLst>
          </p:cNvPr>
          <p:cNvSpPr>
            <a:spLocks noGrp="1"/>
          </p:cNvSpPr>
          <p:nvPr>
            <p:ph type="body" idx="1"/>
          </p:nvPr>
        </p:nvSpPr>
        <p:spPr>
          <a:xfrm>
            <a:off x="1097280" y="1845733"/>
            <a:ext cx="10058401" cy="4725663"/>
          </a:xfrm>
        </p:spPr>
        <p:txBody>
          <a:bodyPr>
            <a:normAutofit/>
          </a:bodyPr>
          <a:lstStyle/>
          <a:p>
            <a:pPr marL="571500" indent="-279400">
              <a:lnSpc>
                <a:spcPct val="100000"/>
              </a:lnSpc>
              <a:spcBef>
                <a:spcPts val="0"/>
              </a:spcBef>
              <a:buFont typeface="Arial" panose="020B0604020202020204" pitchFamily="34" charset="0"/>
              <a:buChar char="•"/>
            </a:pPr>
            <a:endParaRPr lang="en-US" sz="1800" dirty="0"/>
          </a:p>
          <a:p>
            <a:pPr marL="685800" indent="-393700">
              <a:lnSpc>
                <a:spcPct val="100000"/>
              </a:lnSpc>
              <a:spcBef>
                <a:spcPts val="0"/>
              </a:spcBef>
              <a:spcAft>
                <a:spcPts val="2400"/>
              </a:spcAft>
              <a:buFont typeface="Arial" panose="020B0604020202020204" pitchFamily="34" charset="0"/>
              <a:buChar char="•"/>
            </a:pPr>
            <a:r>
              <a:rPr lang="en-US" sz="3200" dirty="0"/>
              <a:t>Cut the subject: “I”</a:t>
            </a:r>
          </a:p>
          <a:p>
            <a:pPr marL="685800" indent="-393700">
              <a:lnSpc>
                <a:spcPct val="100000"/>
              </a:lnSpc>
              <a:spcBef>
                <a:spcPts val="0"/>
              </a:spcBef>
              <a:spcAft>
                <a:spcPts val="2400"/>
              </a:spcAft>
              <a:buFont typeface="Arial" panose="020B0604020202020204" pitchFamily="34" charset="0"/>
              <a:buChar char="•"/>
            </a:pPr>
            <a:r>
              <a:rPr lang="en-US" sz="3200" dirty="0"/>
              <a:t>Start with a powerful verb</a:t>
            </a:r>
          </a:p>
        </p:txBody>
      </p:sp>
    </p:spTree>
    <p:extLst>
      <p:ext uri="{BB962C8B-B14F-4D97-AF65-F5344CB8AC3E}">
        <p14:creationId xmlns:p14="http://schemas.microsoft.com/office/powerpoint/2010/main" val="2402204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AFEDA4-1913-848E-44CF-053462A2A704}"/>
              </a:ext>
            </a:extLst>
          </p:cNvPr>
          <p:cNvPicPr>
            <a:picLocks noChangeAspect="1"/>
          </p:cNvPicPr>
          <p:nvPr/>
        </p:nvPicPr>
        <p:blipFill>
          <a:blip r:embed="rId3"/>
          <a:stretch>
            <a:fillRect/>
          </a:stretch>
        </p:blipFill>
        <p:spPr>
          <a:xfrm>
            <a:off x="951474" y="1573306"/>
            <a:ext cx="2572563" cy="3711388"/>
          </a:xfrm>
          <a:prstGeom prst="rect">
            <a:avLst/>
          </a:prstGeom>
        </p:spPr>
      </p:pic>
      <p:pic>
        <p:nvPicPr>
          <p:cNvPr id="3" name="Picture 2">
            <a:extLst>
              <a:ext uri="{FF2B5EF4-FFF2-40B4-BE49-F238E27FC236}">
                <a16:creationId xmlns:a16="http://schemas.microsoft.com/office/drawing/2014/main" id="{1B8E826F-6707-D8C5-F683-5D7105798A82}"/>
              </a:ext>
            </a:extLst>
          </p:cNvPr>
          <p:cNvPicPr>
            <a:picLocks noChangeAspect="1"/>
          </p:cNvPicPr>
          <p:nvPr/>
        </p:nvPicPr>
        <p:blipFill>
          <a:blip r:embed="rId4"/>
          <a:stretch>
            <a:fillRect/>
          </a:stretch>
        </p:blipFill>
        <p:spPr>
          <a:xfrm>
            <a:off x="4907280" y="537882"/>
            <a:ext cx="2377439" cy="2377439"/>
          </a:xfrm>
          <a:prstGeom prst="rect">
            <a:avLst/>
          </a:prstGeom>
        </p:spPr>
      </p:pic>
      <p:pic>
        <p:nvPicPr>
          <p:cNvPr id="10" name="Picture 9">
            <a:extLst>
              <a:ext uri="{FF2B5EF4-FFF2-40B4-BE49-F238E27FC236}">
                <a16:creationId xmlns:a16="http://schemas.microsoft.com/office/drawing/2014/main" id="{2D43623B-F872-417D-29AD-43723ACBA048}"/>
              </a:ext>
            </a:extLst>
          </p:cNvPr>
          <p:cNvPicPr>
            <a:picLocks noChangeAspect="1"/>
          </p:cNvPicPr>
          <p:nvPr/>
        </p:nvPicPr>
        <p:blipFill>
          <a:blip r:embed="rId5"/>
          <a:stretch>
            <a:fillRect/>
          </a:stretch>
        </p:blipFill>
        <p:spPr>
          <a:xfrm>
            <a:off x="8462760" y="1546412"/>
            <a:ext cx="2777766" cy="3765176"/>
          </a:xfrm>
          <a:prstGeom prst="rect">
            <a:avLst/>
          </a:prstGeom>
        </p:spPr>
      </p:pic>
      <p:pic>
        <p:nvPicPr>
          <p:cNvPr id="11" name="Picture 10">
            <a:extLst>
              <a:ext uri="{FF2B5EF4-FFF2-40B4-BE49-F238E27FC236}">
                <a16:creationId xmlns:a16="http://schemas.microsoft.com/office/drawing/2014/main" id="{DDBDA2DA-4B2C-D183-94CC-4524AA914E93}"/>
              </a:ext>
            </a:extLst>
          </p:cNvPr>
          <p:cNvPicPr>
            <a:picLocks noChangeAspect="1"/>
          </p:cNvPicPr>
          <p:nvPr/>
        </p:nvPicPr>
        <p:blipFill>
          <a:blip r:embed="rId6"/>
          <a:stretch>
            <a:fillRect/>
          </a:stretch>
        </p:blipFill>
        <p:spPr>
          <a:xfrm>
            <a:off x="4728135" y="3129872"/>
            <a:ext cx="2735729" cy="2735729"/>
          </a:xfrm>
          <a:prstGeom prst="rect">
            <a:avLst/>
          </a:prstGeom>
        </p:spPr>
      </p:pic>
      <p:sp>
        <p:nvSpPr>
          <p:cNvPr id="14" name="TextBox 13">
            <a:extLst>
              <a:ext uri="{FF2B5EF4-FFF2-40B4-BE49-F238E27FC236}">
                <a16:creationId xmlns:a16="http://schemas.microsoft.com/office/drawing/2014/main" id="{1DA97C9A-4AAA-3B6D-2A1E-9A70DEBEC930}"/>
              </a:ext>
            </a:extLst>
          </p:cNvPr>
          <p:cNvSpPr txBox="1"/>
          <p:nvPr/>
        </p:nvSpPr>
        <p:spPr>
          <a:xfrm>
            <a:off x="4030531" y="5590112"/>
            <a:ext cx="4130936"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accent3">
                    <a:lumMod val="75000"/>
                  </a:schemeClr>
                </a:solidFill>
                <a:effectLst/>
                <a:uFillTx/>
                <a:latin typeface="+mj-lt"/>
                <a:ea typeface="+mj-ea"/>
                <a:cs typeface="+mj-cs"/>
                <a:sym typeface="Calibri"/>
              </a:rPr>
              <a:t>EMPLOYER</a:t>
            </a:r>
            <a:endPar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endParaRPr>
          </a:p>
        </p:txBody>
      </p:sp>
    </p:spTree>
    <p:extLst>
      <p:ext uri="{BB962C8B-B14F-4D97-AF65-F5344CB8AC3E}">
        <p14:creationId xmlns:p14="http://schemas.microsoft.com/office/powerpoint/2010/main" val="2784511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2D00-AC84-EE02-468D-6FBC6662FCEC}"/>
              </a:ext>
            </a:extLst>
          </p:cNvPr>
          <p:cNvSpPr>
            <a:spLocks noGrp="1"/>
          </p:cNvSpPr>
          <p:nvPr>
            <p:ph type="title"/>
          </p:nvPr>
        </p:nvSpPr>
        <p:spPr/>
        <p:txBody>
          <a:bodyPr/>
          <a:lstStyle/>
          <a:p>
            <a:r>
              <a:rPr lang="en-US" dirty="0"/>
              <a:t>Resume Sentences</a:t>
            </a:r>
          </a:p>
        </p:txBody>
      </p:sp>
      <p:sp>
        <p:nvSpPr>
          <p:cNvPr id="3" name="Text Placeholder 2">
            <a:extLst>
              <a:ext uri="{FF2B5EF4-FFF2-40B4-BE49-F238E27FC236}">
                <a16:creationId xmlns:a16="http://schemas.microsoft.com/office/drawing/2014/main" id="{0297D858-8B0F-34CF-1B2B-41FAC568297C}"/>
              </a:ext>
            </a:extLst>
          </p:cNvPr>
          <p:cNvSpPr>
            <a:spLocks noGrp="1"/>
          </p:cNvSpPr>
          <p:nvPr>
            <p:ph type="body" idx="1"/>
          </p:nvPr>
        </p:nvSpPr>
        <p:spPr>
          <a:xfrm>
            <a:off x="1097280" y="2730500"/>
            <a:ext cx="10058401" cy="3138594"/>
          </a:xfrm>
        </p:spPr>
        <p:txBody>
          <a:bodyPr/>
          <a:lstStyle/>
          <a:p>
            <a:r>
              <a:rPr lang="en-US" sz="3200" dirty="0">
                <a:solidFill>
                  <a:schemeClr val="accent3">
                    <a:lumMod val="75000"/>
                  </a:schemeClr>
                </a:solidFill>
              </a:rPr>
              <a:t>Helped customers find products.</a:t>
            </a:r>
          </a:p>
          <a:p>
            <a:endParaRPr lang="en-US" sz="3200" dirty="0">
              <a:solidFill>
                <a:schemeClr val="accent3">
                  <a:lumMod val="75000"/>
                </a:schemeClr>
              </a:solidFill>
            </a:endParaRPr>
          </a:p>
          <a:p>
            <a:r>
              <a:rPr lang="en-US" sz="3200" dirty="0">
                <a:solidFill>
                  <a:schemeClr val="accent3">
                    <a:lumMod val="75000"/>
                  </a:schemeClr>
                </a:solidFill>
              </a:rPr>
              <a:t>Delivered pizzas.</a:t>
            </a:r>
          </a:p>
          <a:p>
            <a:endParaRPr lang="en-US" dirty="0"/>
          </a:p>
        </p:txBody>
      </p:sp>
    </p:spTree>
    <p:extLst>
      <p:ext uri="{BB962C8B-B14F-4D97-AF65-F5344CB8AC3E}">
        <p14:creationId xmlns:p14="http://schemas.microsoft.com/office/powerpoint/2010/main" val="1124064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2D00-AC84-EE02-468D-6FBC6662FCEC}"/>
              </a:ext>
            </a:extLst>
          </p:cNvPr>
          <p:cNvSpPr>
            <a:spLocks noGrp="1"/>
          </p:cNvSpPr>
          <p:nvPr>
            <p:ph type="title"/>
          </p:nvPr>
        </p:nvSpPr>
        <p:spPr/>
        <p:txBody>
          <a:bodyPr/>
          <a:lstStyle/>
          <a:p>
            <a:r>
              <a:rPr lang="en-US" dirty="0"/>
              <a:t>Resume Sentences</a:t>
            </a:r>
          </a:p>
        </p:txBody>
      </p:sp>
      <p:sp>
        <p:nvSpPr>
          <p:cNvPr id="3" name="Text Placeholder 2">
            <a:extLst>
              <a:ext uri="{FF2B5EF4-FFF2-40B4-BE49-F238E27FC236}">
                <a16:creationId xmlns:a16="http://schemas.microsoft.com/office/drawing/2014/main" id="{0297D858-8B0F-34CF-1B2B-41FAC568297C}"/>
              </a:ext>
            </a:extLst>
          </p:cNvPr>
          <p:cNvSpPr>
            <a:spLocks noGrp="1"/>
          </p:cNvSpPr>
          <p:nvPr>
            <p:ph type="body" idx="1"/>
          </p:nvPr>
        </p:nvSpPr>
        <p:spPr>
          <a:xfrm>
            <a:off x="1097280" y="2730500"/>
            <a:ext cx="10058401" cy="3138594"/>
          </a:xfrm>
        </p:spPr>
        <p:txBody>
          <a:bodyPr/>
          <a:lstStyle/>
          <a:p>
            <a:r>
              <a:rPr lang="en-US" sz="3200" dirty="0">
                <a:solidFill>
                  <a:schemeClr val="accent3">
                    <a:lumMod val="75000"/>
                  </a:schemeClr>
                </a:solidFill>
              </a:rPr>
              <a:t>Recommended products based on customer needs.</a:t>
            </a:r>
          </a:p>
          <a:p>
            <a:endParaRPr lang="en-US" sz="3200" dirty="0">
              <a:solidFill>
                <a:schemeClr val="accent3">
                  <a:lumMod val="75000"/>
                </a:schemeClr>
              </a:solidFill>
            </a:endParaRPr>
          </a:p>
          <a:p>
            <a:r>
              <a:rPr lang="en-US" sz="3200" dirty="0">
                <a:solidFill>
                  <a:schemeClr val="accent3">
                    <a:lumMod val="75000"/>
                  </a:schemeClr>
                </a:solidFill>
              </a:rPr>
              <a:t>Delivered pizzas.</a:t>
            </a:r>
          </a:p>
          <a:p>
            <a:endParaRPr lang="en-US" dirty="0"/>
          </a:p>
        </p:txBody>
      </p:sp>
    </p:spTree>
    <p:extLst>
      <p:ext uri="{BB962C8B-B14F-4D97-AF65-F5344CB8AC3E}">
        <p14:creationId xmlns:p14="http://schemas.microsoft.com/office/powerpoint/2010/main" val="108213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C795-4D15-A4C9-3871-7ED876015D7C}"/>
              </a:ext>
            </a:extLst>
          </p:cNvPr>
          <p:cNvSpPr>
            <a:spLocks noGrp="1"/>
          </p:cNvSpPr>
          <p:nvPr>
            <p:ph type="title"/>
          </p:nvPr>
        </p:nvSpPr>
        <p:spPr/>
        <p:txBody>
          <a:bodyPr/>
          <a:lstStyle/>
          <a:p>
            <a:r>
              <a:rPr lang="en-US" dirty="0"/>
              <a:t>Resume Sentences</a:t>
            </a:r>
          </a:p>
        </p:txBody>
      </p:sp>
      <p:sp>
        <p:nvSpPr>
          <p:cNvPr id="3" name="Text Placeholder 2">
            <a:extLst>
              <a:ext uri="{FF2B5EF4-FFF2-40B4-BE49-F238E27FC236}">
                <a16:creationId xmlns:a16="http://schemas.microsoft.com/office/drawing/2014/main" id="{EB5088AD-08F1-B614-D9FA-64C7893C070D}"/>
              </a:ext>
            </a:extLst>
          </p:cNvPr>
          <p:cNvSpPr>
            <a:spLocks noGrp="1"/>
          </p:cNvSpPr>
          <p:nvPr>
            <p:ph type="body" idx="1"/>
          </p:nvPr>
        </p:nvSpPr>
        <p:spPr>
          <a:xfrm>
            <a:off x="1097280" y="1845733"/>
            <a:ext cx="10058401" cy="4725663"/>
          </a:xfrm>
        </p:spPr>
        <p:txBody>
          <a:bodyPr>
            <a:normAutofit/>
          </a:bodyPr>
          <a:lstStyle/>
          <a:p>
            <a:pPr marL="571500" indent="-279400">
              <a:lnSpc>
                <a:spcPct val="100000"/>
              </a:lnSpc>
              <a:spcBef>
                <a:spcPts val="0"/>
              </a:spcBef>
              <a:buFont typeface="Arial" panose="020B0604020202020204" pitchFamily="34" charset="0"/>
              <a:buChar char="•"/>
            </a:pPr>
            <a:endParaRPr lang="en-US" sz="1800" dirty="0"/>
          </a:p>
          <a:p>
            <a:pPr marL="685800" indent="-393700">
              <a:lnSpc>
                <a:spcPct val="100000"/>
              </a:lnSpc>
              <a:spcBef>
                <a:spcPts val="0"/>
              </a:spcBef>
              <a:spcAft>
                <a:spcPts val="2400"/>
              </a:spcAft>
              <a:buFont typeface="Arial" panose="020B0604020202020204" pitchFamily="34" charset="0"/>
              <a:buChar char="•"/>
            </a:pPr>
            <a:r>
              <a:rPr lang="en-US" sz="3200" dirty="0"/>
              <a:t>Cut the subject: “I”</a:t>
            </a:r>
          </a:p>
          <a:p>
            <a:pPr marL="685800" indent="-393700">
              <a:lnSpc>
                <a:spcPct val="100000"/>
              </a:lnSpc>
              <a:spcBef>
                <a:spcPts val="0"/>
              </a:spcBef>
              <a:spcAft>
                <a:spcPts val="2400"/>
              </a:spcAft>
              <a:buFont typeface="Arial" panose="020B0604020202020204" pitchFamily="34" charset="0"/>
              <a:buChar char="•"/>
            </a:pPr>
            <a:r>
              <a:rPr lang="en-US" sz="3200" dirty="0"/>
              <a:t>Start with a powerful verb </a:t>
            </a:r>
            <a:r>
              <a:rPr lang="en-US" sz="3200" dirty="0">
                <a:solidFill>
                  <a:schemeClr val="accent1">
                    <a:lumMod val="75000"/>
                  </a:schemeClr>
                </a:solidFill>
              </a:rPr>
              <a:t>(in the correct tense!)</a:t>
            </a:r>
          </a:p>
        </p:txBody>
      </p:sp>
    </p:spTree>
    <p:extLst>
      <p:ext uri="{BB962C8B-B14F-4D97-AF65-F5344CB8AC3E}">
        <p14:creationId xmlns:p14="http://schemas.microsoft.com/office/powerpoint/2010/main" val="3091616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2D00-AC84-EE02-468D-6FBC6662FCEC}"/>
              </a:ext>
            </a:extLst>
          </p:cNvPr>
          <p:cNvSpPr>
            <a:spLocks noGrp="1"/>
          </p:cNvSpPr>
          <p:nvPr>
            <p:ph type="title"/>
          </p:nvPr>
        </p:nvSpPr>
        <p:spPr/>
        <p:txBody>
          <a:bodyPr/>
          <a:lstStyle/>
          <a:p>
            <a:r>
              <a:rPr lang="en-US" dirty="0"/>
              <a:t>Resume Sentences</a:t>
            </a:r>
          </a:p>
        </p:txBody>
      </p:sp>
      <p:sp>
        <p:nvSpPr>
          <p:cNvPr id="3" name="Text Placeholder 2">
            <a:extLst>
              <a:ext uri="{FF2B5EF4-FFF2-40B4-BE49-F238E27FC236}">
                <a16:creationId xmlns:a16="http://schemas.microsoft.com/office/drawing/2014/main" id="{0297D858-8B0F-34CF-1B2B-41FAC568297C}"/>
              </a:ext>
            </a:extLst>
          </p:cNvPr>
          <p:cNvSpPr>
            <a:spLocks noGrp="1"/>
          </p:cNvSpPr>
          <p:nvPr>
            <p:ph type="body" idx="1"/>
          </p:nvPr>
        </p:nvSpPr>
        <p:spPr>
          <a:xfrm>
            <a:off x="1097280" y="2730500"/>
            <a:ext cx="10058401" cy="3138594"/>
          </a:xfrm>
        </p:spPr>
        <p:txBody>
          <a:bodyPr/>
          <a:lstStyle/>
          <a:p>
            <a:r>
              <a:rPr lang="en-US" sz="3200" dirty="0">
                <a:solidFill>
                  <a:schemeClr val="accent3">
                    <a:lumMod val="75000"/>
                  </a:schemeClr>
                </a:solidFill>
              </a:rPr>
              <a:t>Recommended products based on customer needs.</a:t>
            </a:r>
          </a:p>
          <a:p>
            <a:endParaRPr lang="en-US" sz="3200" dirty="0">
              <a:solidFill>
                <a:schemeClr val="accent3">
                  <a:lumMod val="75000"/>
                </a:schemeClr>
              </a:solidFill>
            </a:endParaRPr>
          </a:p>
          <a:p>
            <a:r>
              <a:rPr lang="en-US" sz="3200" dirty="0">
                <a:solidFill>
                  <a:schemeClr val="accent3">
                    <a:lumMod val="75000"/>
                  </a:schemeClr>
                </a:solidFill>
              </a:rPr>
              <a:t>Delivered pizzas.</a:t>
            </a:r>
          </a:p>
          <a:p>
            <a:endParaRPr lang="en-US" dirty="0"/>
          </a:p>
        </p:txBody>
      </p:sp>
    </p:spTree>
    <p:extLst>
      <p:ext uri="{BB962C8B-B14F-4D97-AF65-F5344CB8AC3E}">
        <p14:creationId xmlns:p14="http://schemas.microsoft.com/office/powerpoint/2010/main" val="25226393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2D00-AC84-EE02-468D-6FBC6662FCEC}"/>
              </a:ext>
            </a:extLst>
          </p:cNvPr>
          <p:cNvSpPr>
            <a:spLocks noGrp="1"/>
          </p:cNvSpPr>
          <p:nvPr>
            <p:ph type="title"/>
          </p:nvPr>
        </p:nvSpPr>
        <p:spPr/>
        <p:txBody>
          <a:bodyPr/>
          <a:lstStyle/>
          <a:p>
            <a:r>
              <a:rPr lang="en-US" dirty="0"/>
              <a:t>Resume Sentences</a:t>
            </a:r>
          </a:p>
        </p:txBody>
      </p:sp>
      <p:sp>
        <p:nvSpPr>
          <p:cNvPr id="3" name="Text Placeholder 2">
            <a:extLst>
              <a:ext uri="{FF2B5EF4-FFF2-40B4-BE49-F238E27FC236}">
                <a16:creationId xmlns:a16="http://schemas.microsoft.com/office/drawing/2014/main" id="{0297D858-8B0F-34CF-1B2B-41FAC568297C}"/>
              </a:ext>
            </a:extLst>
          </p:cNvPr>
          <p:cNvSpPr>
            <a:spLocks noGrp="1"/>
          </p:cNvSpPr>
          <p:nvPr>
            <p:ph type="body" idx="1"/>
          </p:nvPr>
        </p:nvSpPr>
        <p:spPr>
          <a:xfrm>
            <a:off x="1097280" y="2133600"/>
            <a:ext cx="10058401" cy="3748194"/>
          </a:xfrm>
        </p:spPr>
        <p:txBody>
          <a:bodyPr/>
          <a:lstStyle/>
          <a:p>
            <a:pPr algn="r"/>
            <a:r>
              <a:rPr lang="en-US" sz="3200" dirty="0">
                <a:solidFill>
                  <a:schemeClr val="tx1">
                    <a:lumMod val="75000"/>
                    <a:lumOff val="25000"/>
                  </a:schemeClr>
                </a:solidFill>
              </a:rPr>
              <a:t>2020–2021</a:t>
            </a:r>
          </a:p>
          <a:p>
            <a:r>
              <a:rPr lang="en-US" sz="3200" dirty="0">
                <a:solidFill>
                  <a:schemeClr val="accent3">
                    <a:lumMod val="75000"/>
                  </a:schemeClr>
                </a:solidFill>
              </a:rPr>
              <a:t>Recommended products based on customer needs.</a:t>
            </a:r>
          </a:p>
          <a:p>
            <a:pPr algn="r"/>
            <a:r>
              <a:rPr lang="en-US" sz="3200" dirty="0">
                <a:solidFill>
                  <a:schemeClr val="tx1">
                    <a:lumMod val="75000"/>
                    <a:lumOff val="25000"/>
                  </a:schemeClr>
                </a:solidFill>
              </a:rPr>
              <a:t>2021–present</a:t>
            </a:r>
          </a:p>
          <a:p>
            <a:pPr marL="90488" indent="-90488">
              <a:tabLst>
                <a:tab pos="9994900" algn="r"/>
              </a:tabLst>
            </a:pPr>
            <a:r>
              <a:rPr lang="en-US" sz="3200" dirty="0">
                <a:solidFill>
                  <a:schemeClr val="accent3">
                    <a:lumMod val="75000"/>
                  </a:schemeClr>
                </a:solidFill>
              </a:rPr>
              <a:t>Deliver pizzas.	</a:t>
            </a:r>
          </a:p>
          <a:p>
            <a:endParaRPr lang="en-US" dirty="0"/>
          </a:p>
        </p:txBody>
      </p:sp>
    </p:spTree>
    <p:extLst>
      <p:ext uri="{BB962C8B-B14F-4D97-AF65-F5344CB8AC3E}">
        <p14:creationId xmlns:p14="http://schemas.microsoft.com/office/powerpoint/2010/main" val="586234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C795-4D15-A4C9-3871-7ED876015D7C}"/>
              </a:ext>
            </a:extLst>
          </p:cNvPr>
          <p:cNvSpPr>
            <a:spLocks noGrp="1"/>
          </p:cNvSpPr>
          <p:nvPr>
            <p:ph type="title"/>
          </p:nvPr>
        </p:nvSpPr>
        <p:spPr/>
        <p:txBody>
          <a:bodyPr/>
          <a:lstStyle/>
          <a:p>
            <a:r>
              <a:rPr lang="en-US" dirty="0"/>
              <a:t>Resume Sentences</a:t>
            </a:r>
          </a:p>
        </p:txBody>
      </p:sp>
      <p:sp>
        <p:nvSpPr>
          <p:cNvPr id="3" name="Text Placeholder 2">
            <a:extLst>
              <a:ext uri="{FF2B5EF4-FFF2-40B4-BE49-F238E27FC236}">
                <a16:creationId xmlns:a16="http://schemas.microsoft.com/office/drawing/2014/main" id="{EB5088AD-08F1-B614-D9FA-64C7893C070D}"/>
              </a:ext>
            </a:extLst>
          </p:cNvPr>
          <p:cNvSpPr>
            <a:spLocks noGrp="1"/>
          </p:cNvSpPr>
          <p:nvPr>
            <p:ph type="body" idx="1"/>
          </p:nvPr>
        </p:nvSpPr>
        <p:spPr>
          <a:xfrm>
            <a:off x="1097280" y="1845733"/>
            <a:ext cx="10058401" cy="4725663"/>
          </a:xfrm>
        </p:spPr>
        <p:txBody>
          <a:bodyPr>
            <a:normAutofit/>
          </a:bodyPr>
          <a:lstStyle/>
          <a:p>
            <a:pPr marL="571500" indent="-279400">
              <a:lnSpc>
                <a:spcPct val="100000"/>
              </a:lnSpc>
              <a:spcBef>
                <a:spcPts val="0"/>
              </a:spcBef>
              <a:buFont typeface="Arial" panose="020B0604020202020204" pitchFamily="34" charset="0"/>
              <a:buChar char="•"/>
            </a:pPr>
            <a:endParaRPr lang="en-US" sz="1800" dirty="0"/>
          </a:p>
          <a:p>
            <a:pPr marL="685800" indent="-393700">
              <a:lnSpc>
                <a:spcPct val="100000"/>
              </a:lnSpc>
              <a:spcBef>
                <a:spcPts val="0"/>
              </a:spcBef>
              <a:spcAft>
                <a:spcPts val="2400"/>
              </a:spcAft>
              <a:buFont typeface="Arial" panose="020B0604020202020204" pitchFamily="34" charset="0"/>
              <a:buChar char="•"/>
            </a:pPr>
            <a:r>
              <a:rPr lang="en-US" sz="3200" dirty="0"/>
              <a:t>Cut the subject: “I”</a:t>
            </a:r>
          </a:p>
          <a:p>
            <a:pPr marL="685800" indent="-393700">
              <a:lnSpc>
                <a:spcPct val="100000"/>
              </a:lnSpc>
              <a:spcBef>
                <a:spcPts val="0"/>
              </a:spcBef>
              <a:spcAft>
                <a:spcPts val="2400"/>
              </a:spcAft>
              <a:buFont typeface="Arial" panose="020B0604020202020204" pitchFamily="34" charset="0"/>
              <a:buChar char="•"/>
            </a:pPr>
            <a:r>
              <a:rPr lang="en-US" sz="3200" dirty="0"/>
              <a:t>Start with a powerful verb</a:t>
            </a:r>
          </a:p>
          <a:p>
            <a:pPr marL="685800" indent="-393700">
              <a:lnSpc>
                <a:spcPct val="100000"/>
              </a:lnSpc>
              <a:spcBef>
                <a:spcPts val="0"/>
              </a:spcBef>
              <a:spcAft>
                <a:spcPts val="2400"/>
              </a:spcAft>
              <a:buFont typeface="Arial" panose="020B0604020202020204" pitchFamily="34" charset="0"/>
              <a:buChar char="•"/>
            </a:pPr>
            <a:r>
              <a:rPr lang="en-US" sz="3200" dirty="0"/>
              <a:t>List job duties only if not obvious</a:t>
            </a:r>
          </a:p>
        </p:txBody>
      </p:sp>
    </p:spTree>
    <p:extLst>
      <p:ext uri="{BB962C8B-B14F-4D97-AF65-F5344CB8AC3E}">
        <p14:creationId xmlns:p14="http://schemas.microsoft.com/office/powerpoint/2010/main" val="1689313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C795-4D15-A4C9-3871-7ED876015D7C}"/>
              </a:ext>
            </a:extLst>
          </p:cNvPr>
          <p:cNvSpPr>
            <a:spLocks noGrp="1"/>
          </p:cNvSpPr>
          <p:nvPr>
            <p:ph type="title"/>
          </p:nvPr>
        </p:nvSpPr>
        <p:spPr/>
        <p:txBody>
          <a:bodyPr/>
          <a:lstStyle/>
          <a:p>
            <a:r>
              <a:rPr lang="en-US" dirty="0"/>
              <a:t>Resume Sentences</a:t>
            </a:r>
          </a:p>
        </p:txBody>
      </p:sp>
      <p:sp>
        <p:nvSpPr>
          <p:cNvPr id="3" name="Text Placeholder 2">
            <a:extLst>
              <a:ext uri="{FF2B5EF4-FFF2-40B4-BE49-F238E27FC236}">
                <a16:creationId xmlns:a16="http://schemas.microsoft.com/office/drawing/2014/main" id="{EB5088AD-08F1-B614-D9FA-64C7893C070D}"/>
              </a:ext>
            </a:extLst>
          </p:cNvPr>
          <p:cNvSpPr>
            <a:spLocks noGrp="1"/>
          </p:cNvSpPr>
          <p:nvPr>
            <p:ph type="body" idx="1"/>
          </p:nvPr>
        </p:nvSpPr>
        <p:spPr>
          <a:xfrm>
            <a:off x="1097280" y="1845733"/>
            <a:ext cx="10058401" cy="4725663"/>
          </a:xfrm>
        </p:spPr>
        <p:txBody>
          <a:bodyPr>
            <a:normAutofit/>
          </a:bodyPr>
          <a:lstStyle/>
          <a:p>
            <a:pPr marL="571500" indent="-279400">
              <a:lnSpc>
                <a:spcPct val="100000"/>
              </a:lnSpc>
              <a:spcBef>
                <a:spcPts val="0"/>
              </a:spcBef>
              <a:buFont typeface="Arial" panose="020B0604020202020204" pitchFamily="34" charset="0"/>
              <a:buChar char="•"/>
            </a:pPr>
            <a:endParaRPr lang="en-US" sz="1800" dirty="0"/>
          </a:p>
          <a:p>
            <a:pPr marL="685800" indent="-393700">
              <a:lnSpc>
                <a:spcPct val="100000"/>
              </a:lnSpc>
              <a:spcBef>
                <a:spcPts val="0"/>
              </a:spcBef>
              <a:spcAft>
                <a:spcPts val="2400"/>
              </a:spcAft>
              <a:buFont typeface="Arial" panose="020B0604020202020204" pitchFamily="34" charset="0"/>
              <a:buChar char="•"/>
            </a:pPr>
            <a:r>
              <a:rPr lang="en-US" sz="3200" dirty="0"/>
              <a:t>Cut the subject: “I”</a:t>
            </a:r>
          </a:p>
          <a:p>
            <a:pPr marL="685800" indent="-393700">
              <a:lnSpc>
                <a:spcPct val="100000"/>
              </a:lnSpc>
              <a:spcBef>
                <a:spcPts val="0"/>
              </a:spcBef>
              <a:spcAft>
                <a:spcPts val="2400"/>
              </a:spcAft>
              <a:buFont typeface="Arial" panose="020B0604020202020204" pitchFamily="34" charset="0"/>
              <a:buChar char="•"/>
            </a:pPr>
            <a:r>
              <a:rPr lang="en-US" sz="3200" dirty="0"/>
              <a:t>Start with a powerful verb</a:t>
            </a:r>
          </a:p>
          <a:p>
            <a:pPr marL="685800" indent="-393700">
              <a:lnSpc>
                <a:spcPct val="100000"/>
              </a:lnSpc>
              <a:spcBef>
                <a:spcPts val="0"/>
              </a:spcBef>
              <a:spcAft>
                <a:spcPts val="2400"/>
              </a:spcAft>
              <a:buFont typeface="Arial" panose="020B0604020202020204" pitchFamily="34" charset="0"/>
              <a:buChar char="•"/>
            </a:pPr>
            <a:r>
              <a:rPr lang="en-US" sz="3200" dirty="0"/>
              <a:t>List job duties only if not obvious</a:t>
            </a:r>
          </a:p>
          <a:p>
            <a:pPr marL="685800" indent="-393700">
              <a:lnSpc>
                <a:spcPct val="100000"/>
              </a:lnSpc>
              <a:spcBef>
                <a:spcPts val="0"/>
              </a:spcBef>
              <a:spcAft>
                <a:spcPts val="2400"/>
              </a:spcAft>
              <a:buFont typeface="Arial" panose="020B0604020202020204" pitchFamily="34" charset="0"/>
              <a:buChar char="•"/>
            </a:pPr>
            <a:r>
              <a:rPr lang="en-US" sz="3200" dirty="0"/>
              <a:t>Give evidence of skills in action</a:t>
            </a:r>
          </a:p>
        </p:txBody>
      </p:sp>
    </p:spTree>
    <p:extLst>
      <p:ext uri="{BB962C8B-B14F-4D97-AF65-F5344CB8AC3E}">
        <p14:creationId xmlns:p14="http://schemas.microsoft.com/office/powerpoint/2010/main" val="745604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2D00-AC84-EE02-468D-6FBC6662FCEC}"/>
              </a:ext>
            </a:extLst>
          </p:cNvPr>
          <p:cNvSpPr>
            <a:spLocks noGrp="1"/>
          </p:cNvSpPr>
          <p:nvPr>
            <p:ph type="title"/>
          </p:nvPr>
        </p:nvSpPr>
        <p:spPr/>
        <p:txBody>
          <a:bodyPr/>
          <a:lstStyle/>
          <a:p>
            <a:r>
              <a:rPr lang="en-US" dirty="0"/>
              <a:t>Resume Sentences</a:t>
            </a:r>
          </a:p>
        </p:txBody>
      </p:sp>
      <p:sp>
        <p:nvSpPr>
          <p:cNvPr id="3" name="Text Placeholder 2">
            <a:extLst>
              <a:ext uri="{FF2B5EF4-FFF2-40B4-BE49-F238E27FC236}">
                <a16:creationId xmlns:a16="http://schemas.microsoft.com/office/drawing/2014/main" id="{0297D858-8B0F-34CF-1B2B-41FAC568297C}"/>
              </a:ext>
            </a:extLst>
          </p:cNvPr>
          <p:cNvSpPr>
            <a:spLocks noGrp="1"/>
          </p:cNvSpPr>
          <p:nvPr>
            <p:ph type="body" idx="1"/>
          </p:nvPr>
        </p:nvSpPr>
        <p:spPr>
          <a:xfrm>
            <a:off x="1097280" y="2730500"/>
            <a:ext cx="10058401" cy="3138594"/>
          </a:xfrm>
        </p:spPr>
        <p:txBody>
          <a:bodyPr/>
          <a:lstStyle/>
          <a:p>
            <a:r>
              <a:rPr lang="en-US" sz="3200" dirty="0">
                <a:solidFill>
                  <a:schemeClr val="accent3">
                    <a:lumMod val="75000"/>
                  </a:schemeClr>
                </a:solidFill>
              </a:rPr>
              <a:t>Recommended products based on customer needs.</a:t>
            </a:r>
          </a:p>
          <a:p>
            <a:endParaRPr lang="en-US" sz="3200" dirty="0">
              <a:solidFill>
                <a:schemeClr val="accent3">
                  <a:lumMod val="75000"/>
                </a:schemeClr>
              </a:solidFill>
            </a:endParaRPr>
          </a:p>
          <a:p>
            <a:r>
              <a:rPr lang="en-US" sz="3200" dirty="0">
                <a:solidFill>
                  <a:schemeClr val="accent3">
                    <a:lumMod val="75000"/>
                  </a:schemeClr>
                </a:solidFill>
              </a:rPr>
              <a:t>Deliver pizzas.</a:t>
            </a:r>
          </a:p>
          <a:p>
            <a:endParaRPr lang="en-US" dirty="0"/>
          </a:p>
        </p:txBody>
      </p:sp>
    </p:spTree>
    <p:extLst>
      <p:ext uri="{BB962C8B-B14F-4D97-AF65-F5344CB8AC3E}">
        <p14:creationId xmlns:p14="http://schemas.microsoft.com/office/powerpoint/2010/main" val="3204950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2D00-AC84-EE02-468D-6FBC6662FCEC}"/>
              </a:ext>
            </a:extLst>
          </p:cNvPr>
          <p:cNvSpPr>
            <a:spLocks noGrp="1"/>
          </p:cNvSpPr>
          <p:nvPr>
            <p:ph type="title"/>
          </p:nvPr>
        </p:nvSpPr>
        <p:spPr/>
        <p:txBody>
          <a:bodyPr/>
          <a:lstStyle/>
          <a:p>
            <a:r>
              <a:rPr lang="en-US" dirty="0"/>
              <a:t>Resume Sentences</a:t>
            </a:r>
          </a:p>
        </p:txBody>
      </p:sp>
      <p:sp>
        <p:nvSpPr>
          <p:cNvPr id="3" name="Text Placeholder 2">
            <a:extLst>
              <a:ext uri="{FF2B5EF4-FFF2-40B4-BE49-F238E27FC236}">
                <a16:creationId xmlns:a16="http://schemas.microsoft.com/office/drawing/2014/main" id="{0297D858-8B0F-34CF-1B2B-41FAC568297C}"/>
              </a:ext>
            </a:extLst>
          </p:cNvPr>
          <p:cNvSpPr>
            <a:spLocks noGrp="1"/>
          </p:cNvSpPr>
          <p:nvPr>
            <p:ph type="body" idx="1"/>
          </p:nvPr>
        </p:nvSpPr>
        <p:spPr>
          <a:xfrm>
            <a:off x="1097280" y="2730500"/>
            <a:ext cx="10058401" cy="3138594"/>
          </a:xfrm>
        </p:spPr>
        <p:txBody>
          <a:bodyPr/>
          <a:lstStyle/>
          <a:p>
            <a:r>
              <a:rPr lang="en-US" sz="3200" dirty="0">
                <a:solidFill>
                  <a:schemeClr val="accent3">
                    <a:lumMod val="75000"/>
                  </a:schemeClr>
                </a:solidFill>
              </a:rPr>
              <a:t>Valued member of retail team trusted to both put customers at ease and help them find desired products. </a:t>
            </a:r>
          </a:p>
          <a:p>
            <a:endParaRPr lang="en-US" sz="3200" dirty="0">
              <a:solidFill>
                <a:schemeClr val="accent3">
                  <a:lumMod val="75000"/>
                </a:schemeClr>
              </a:solidFill>
            </a:endParaRPr>
          </a:p>
          <a:p>
            <a:r>
              <a:rPr lang="en-US" sz="3200" dirty="0">
                <a:solidFill>
                  <a:schemeClr val="accent3">
                    <a:lumMod val="75000"/>
                  </a:schemeClr>
                </a:solidFill>
              </a:rPr>
              <a:t>Deliver pizzas.</a:t>
            </a:r>
          </a:p>
          <a:p>
            <a:endParaRPr lang="en-US" dirty="0"/>
          </a:p>
        </p:txBody>
      </p:sp>
    </p:spTree>
    <p:extLst>
      <p:ext uri="{BB962C8B-B14F-4D97-AF65-F5344CB8AC3E}">
        <p14:creationId xmlns:p14="http://schemas.microsoft.com/office/powerpoint/2010/main" val="3708599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2D00-AC84-EE02-468D-6FBC6662FCEC}"/>
              </a:ext>
            </a:extLst>
          </p:cNvPr>
          <p:cNvSpPr>
            <a:spLocks noGrp="1"/>
          </p:cNvSpPr>
          <p:nvPr>
            <p:ph type="title"/>
          </p:nvPr>
        </p:nvSpPr>
        <p:spPr/>
        <p:txBody>
          <a:bodyPr/>
          <a:lstStyle/>
          <a:p>
            <a:r>
              <a:rPr lang="en-US" dirty="0"/>
              <a:t>Resume Sentences</a:t>
            </a:r>
          </a:p>
        </p:txBody>
      </p:sp>
      <p:sp>
        <p:nvSpPr>
          <p:cNvPr id="3" name="Text Placeholder 2">
            <a:extLst>
              <a:ext uri="{FF2B5EF4-FFF2-40B4-BE49-F238E27FC236}">
                <a16:creationId xmlns:a16="http://schemas.microsoft.com/office/drawing/2014/main" id="{0297D858-8B0F-34CF-1B2B-41FAC568297C}"/>
              </a:ext>
            </a:extLst>
          </p:cNvPr>
          <p:cNvSpPr>
            <a:spLocks noGrp="1"/>
          </p:cNvSpPr>
          <p:nvPr>
            <p:ph type="body" idx="1"/>
          </p:nvPr>
        </p:nvSpPr>
        <p:spPr>
          <a:xfrm>
            <a:off x="1097280" y="2730500"/>
            <a:ext cx="10058401" cy="3138594"/>
          </a:xfrm>
        </p:spPr>
        <p:txBody>
          <a:bodyPr/>
          <a:lstStyle/>
          <a:p>
            <a:r>
              <a:rPr lang="en-US" sz="3200" dirty="0">
                <a:solidFill>
                  <a:schemeClr val="accent3">
                    <a:lumMod val="75000"/>
                  </a:schemeClr>
                </a:solidFill>
              </a:rPr>
              <a:t>Valued member of retail team trusted to both put customers at ease and help them find desired products. </a:t>
            </a:r>
          </a:p>
          <a:p>
            <a:endParaRPr lang="en-US" sz="3200" dirty="0">
              <a:solidFill>
                <a:schemeClr val="accent3">
                  <a:lumMod val="75000"/>
                </a:schemeClr>
              </a:solidFill>
            </a:endParaRPr>
          </a:p>
          <a:p>
            <a:r>
              <a:rPr lang="en-US" sz="3200" dirty="0">
                <a:solidFill>
                  <a:schemeClr val="accent3">
                    <a:lumMod val="75000"/>
                  </a:schemeClr>
                </a:solidFill>
              </a:rPr>
              <a:t>Delivered product in a safe and timely manner, assisted customers both on the phone and in person, and maintained a clean work environment.</a:t>
            </a:r>
          </a:p>
          <a:p>
            <a:endParaRPr lang="en-US" dirty="0"/>
          </a:p>
        </p:txBody>
      </p:sp>
    </p:spTree>
    <p:extLst>
      <p:ext uri="{BB962C8B-B14F-4D97-AF65-F5344CB8AC3E}">
        <p14:creationId xmlns:p14="http://schemas.microsoft.com/office/powerpoint/2010/main" val="1373017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DA97C9A-4AAA-3B6D-2A1E-9A70DEBEC930}"/>
              </a:ext>
            </a:extLst>
          </p:cNvPr>
          <p:cNvSpPr txBox="1"/>
          <p:nvPr/>
        </p:nvSpPr>
        <p:spPr>
          <a:xfrm>
            <a:off x="93232" y="5511659"/>
            <a:ext cx="4130936"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accent3">
                    <a:lumMod val="75000"/>
                  </a:schemeClr>
                </a:solidFill>
                <a:effectLst/>
                <a:uFillTx/>
                <a:latin typeface="+mj-lt"/>
                <a:ea typeface="+mj-ea"/>
                <a:cs typeface="+mj-cs"/>
                <a:sym typeface="Calibri"/>
              </a:rPr>
              <a:t>RESUMES</a:t>
            </a:r>
            <a:endPar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endParaRPr>
          </a:p>
        </p:txBody>
      </p:sp>
      <p:pic>
        <p:nvPicPr>
          <p:cNvPr id="12" name="Picture 11">
            <a:extLst>
              <a:ext uri="{FF2B5EF4-FFF2-40B4-BE49-F238E27FC236}">
                <a16:creationId xmlns:a16="http://schemas.microsoft.com/office/drawing/2014/main" id="{D3AA79BD-8A23-D44E-57A1-3E45337051EE}"/>
              </a:ext>
            </a:extLst>
          </p:cNvPr>
          <p:cNvPicPr>
            <a:picLocks noChangeAspect="1"/>
          </p:cNvPicPr>
          <p:nvPr/>
        </p:nvPicPr>
        <p:blipFill rotWithShape="1">
          <a:blip r:embed="rId3"/>
          <a:srcRect l="63565" r="3483"/>
          <a:stretch/>
        </p:blipFill>
        <p:spPr>
          <a:xfrm>
            <a:off x="616743" y="255052"/>
            <a:ext cx="3083913" cy="5256327"/>
          </a:xfrm>
          <a:prstGeom prst="rect">
            <a:avLst/>
          </a:prstGeom>
        </p:spPr>
      </p:pic>
    </p:spTree>
    <p:extLst>
      <p:ext uri="{BB962C8B-B14F-4D97-AF65-F5344CB8AC3E}">
        <p14:creationId xmlns:p14="http://schemas.microsoft.com/office/powerpoint/2010/main" val="2989418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xedo Winnie The Pooh Meme |  made coffee; directed operations at school coffee shop, calculated market analysis for promotional sales, mentored new student hires, coordinated a coffee sale charity fundraiser for St. Jude's Hospital, formulated unique seasonal hot drinks | image tagged in memes,tuxedo winnie the pooh | made w/ Imgflip meme maker">
            <a:extLst>
              <a:ext uri="{FF2B5EF4-FFF2-40B4-BE49-F238E27FC236}">
                <a16:creationId xmlns:a16="http://schemas.microsoft.com/office/drawing/2014/main" id="{A4373408-892A-C5F4-D367-095F98D1F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254000"/>
            <a:ext cx="8724900" cy="63500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81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C795-4D15-A4C9-3871-7ED876015D7C}"/>
              </a:ext>
            </a:extLst>
          </p:cNvPr>
          <p:cNvSpPr>
            <a:spLocks noGrp="1"/>
          </p:cNvSpPr>
          <p:nvPr>
            <p:ph type="title"/>
          </p:nvPr>
        </p:nvSpPr>
        <p:spPr/>
        <p:txBody>
          <a:bodyPr/>
          <a:lstStyle/>
          <a:p>
            <a:r>
              <a:rPr lang="en-US" dirty="0"/>
              <a:t>Resume Sentences</a:t>
            </a:r>
          </a:p>
        </p:txBody>
      </p:sp>
      <p:sp>
        <p:nvSpPr>
          <p:cNvPr id="3" name="Text Placeholder 2">
            <a:extLst>
              <a:ext uri="{FF2B5EF4-FFF2-40B4-BE49-F238E27FC236}">
                <a16:creationId xmlns:a16="http://schemas.microsoft.com/office/drawing/2014/main" id="{EB5088AD-08F1-B614-D9FA-64C7893C070D}"/>
              </a:ext>
            </a:extLst>
          </p:cNvPr>
          <p:cNvSpPr>
            <a:spLocks noGrp="1"/>
          </p:cNvSpPr>
          <p:nvPr>
            <p:ph type="body" idx="1"/>
          </p:nvPr>
        </p:nvSpPr>
        <p:spPr>
          <a:xfrm>
            <a:off x="1097280" y="1845733"/>
            <a:ext cx="10058401" cy="4725663"/>
          </a:xfrm>
        </p:spPr>
        <p:txBody>
          <a:bodyPr>
            <a:normAutofit/>
          </a:bodyPr>
          <a:lstStyle/>
          <a:p>
            <a:pPr marL="571500" indent="-279400">
              <a:lnSpc>
                <a:spcPct val="100000"/>
              </a:lnSpc>
              <a:spcBef>
                <a:spcPts val="0"/>
              </a:spcBef>
              <a:buFont typeface="Arial" panose="020B0604020202020204" pitchFamily="34" charset="0"/>
              <a:buChar char="•"/>
            </a:pPr>
            <a:endParaRPr lang="en-US" sz="1800" dirty="0"/>
          </a:p>
          <a:p>
            <a:pPr marL="685800" indent="-393700">
              <a:lnSpc>
                <a:spcPct val="100000"/>
              </a:lnSpc>
              <a:spcBef>
                <a:spcPts val="0"/>
              </a:spcBef>
              <a:spcAft>
                <a:spcPts val="2400"/>
              </a:spcAft>
              <a:buFont typeface="Arial" panose="020B0604020202020204" pitchFamily="34" charset="0"/>
              <a:buChar char="•"/>
            </a:pPr>
            <a:r>
              <a:rPr lang="en-US" sz="3200" dirty="0"/>
              <a:t>Cut the subject: “I”</a:t>
            </a:r>
          </a:p>
          <a:p>
            <a:pPr marL="685800" indent="-393700">
              <a:lnSpc>
                <a:spcPct val="100000"/>
              </a:lnSpc>
              <a:spcBef>
                <a:spcPts val="0"/>
              </a:spcBef>
              <a:spcAft>
                <a:spcPts val="2400"/>
              </a:spcAft>
              <a:buFont typeface="Arial" panose="020B0604020202020204" pitchFamily="34" charset="0"/>
              <a:buChar char="•"/>
            </a:pPr>
            <a:r>
              <a:rPr lang="en-US" sz="3200" dirty="0"/>
              <a:t>Start with a powerful verb</a:t>
            </a:r>
          </a:p>
          <a:p>
            <a:pPr marL="685800" indent="-393700">
              <a:lnSpc>
                <a:spcPct val="100000"/>
              </a:lnSpc>
              <a:spcBef>
                <a:spcPts val="0"/>
              </a:spcBef>
              <a:spcAft>
                <a:spcPts val="2400"/>
              </a:spcAft>
              <a:buFont typeface="Arial" panose="020B0604020202020204" pitchFamily="34" charset="0"/>
              <a:buChar char="•"/>
            </a:pPr>
            <a:r>
              <a:rPr lang="en-US" sz="3200" dirty="0"/>
              <a:t>List job duties only if not obvious</a:t>
            </a:r>
          </a:p>
          <a:p>
            <a:pPr marL="685800" indent="-393700">
              <a:lnSpc>
                <a:spcPct val="100000"/>
              </a:lnSpc>
              <a:spcBef>
                <a:spcPts val="0"/>
              </a:spcBef>
              <a:spcAft>
                <a:spcPts val="2400"/>
              </a:spcAft>
              <a:buFont typeface="Arial" panose="020B0604020202020204" pitchFamily="34" charset="0"/>
              <a:buChar char="•"/>
            </a:pPr>
            <a:r>
              <a:rPr lang="en-US" sz="3200" dirty="0"/>
              <a:t>Give evidence of skills in action</a:t>
            </a:r>
          </a:p>
          <a:p>
            <a:pPr marL="685800" indent="-393700">
              <a:lnSpc>
                <a:spcPct val="100000"/>
              </a:lnSpc>
              <a:spcBef>
                <a:spcPts val="0"/>
              </a:spcBef>
              <a:spcAft>
                <a:spcPts val="2400"/>
              </a:spcAft>
              <a:buFont typeface="Arial" panose="020B0604020202020204" pitchFamily="34" charset="0"/>
              <a:buChar char="•"/>
            </a:pPr>
            <a:r>
              <a:rPr lang="en-US" sz="3200" dirty="0"/>
              <a:t>Use more meatball words than noodle words</a:t>
            </a:r>
          </a:p>
        </p:txBody>
      </p:sp>
    </p:spTree>
    <p:extLst>
      <p:ext uri="{BB962C8B-B14F-4D97-AF65-F5344CB8AC3E}">
        <p14:creationId xmlns:p14="http://schemas.microsoft.com/office/powerpoint/2010/main" val="621052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1"/>
          <p:cNvSpPr txBox="1">
            <a:spLocks noGrp="1"/>
          </p:cNvSpPr>
          <p:nvPr>
            <p:ph type="title"/>
          </p:nvPr>
        </p:nvSpPr>
        <p:spPr>
          <a:xfrm>
            <a:off x="1097280" y="286603"/>
            <a:ext cx="10058401" cy="1450757"/>
          </a:xfrm>
          <a:prstGeom prst="rect">
            <a:avLst/>
          </a:prstGeom>
        </p:spPr>
        <p:txBody>
          <a:bodyPr/>
          <a:lstStyle>
            <a:lvl1pPr>
              <a:defRPr spc="-100"/>
            </a:lvl1pPr>
          </a:lstStyle>
          <a:p>
            <a:r>
              <a:rPr lang="en-US" dirty="0"/>
              <a:t>Meatball Words</a:t>
            </a:r>
            <a:endParaRPr dirty="0"/>
          </a:p>
        </p:txBody>
      </p:sp>
      <p:sp>
        <p:nvSpPr>
          <p:cNvPr id="138" name="Content Placeholder 2"/>
          <p:cNvSpPr txBox="1">
            <a:spLocks noGrp="1"/>
          </p:cNvSpPr>
          <p:nvPr>
            <p:ph type="body" sz="half" idx="1"/>
          </p:nvPr>
        </p:nvSpPr>
        <p:spPr>
          <a:xfrm>
            <a:off x="1097280" y="1845734"/>
            <a:ext cx="10058401" cy="4023360"/>
          </a:xfrm>
          <a:prstGeom prst="rect">
            <a:avLst/>
          </a:prstGeom>
        </p:spPr>
        <p:txBody>
          <a:bodyPr/>
          <a:lstStyle/>
          <a:p>
            <a:pPr marL="0" indent="0">
              <a:lnSpc>
                <a:spcPct val="100000"/>
              </a:lnSpc>
              <a:spcBef>
                <a:spcPts val="0"/>
              </a:spcBef>
              <a:buSzTx/>
              <a:buNone/>
            </a:pPr>
            <a:endParaRPr dirty="0"/>
          </a:p>
          <a:p>
            <a:pPr marL="515937" indent="-287338">
              <a:lnSpc>
                <a:spcPct val="100000"/>
              </a:lnSpc>
              <a:spcBef>
                <a:spcPts val="0"/>
              </a:spcBef>
              <a:spcAft>
                <a:spcPts val="1800"/>
              </a:spcAft>
              <a:buFontTx/>
              <a:buChar char="▪"/>
            </a:pPr>
            <a:r>
              <a:rPr sz="2800" dirty="0"/>
              <a:t>Managed personal and commercial accounts, processed daily deposits and withdrawals, and administered safe deposit boxes. </a:t>
            </a:r>
          </a:p>
          <a:p>
            <a:pPr marL="515937" indent="-287338">
              <a:lnSpc>
                <a:spcPct val="100000"/>
              </a:lnSpc>
              <a:spcBef>
                <a:spcPts val="0"/>
              </a:spcBef>
              <a:spcAft>
                <a:spcPts val="1800"/>
              </a:spcAft>
              <a:buFontTx/>
              <a:buChar char="▪"/>
            </a:pPr>
            <a:r>
              <a:rPr sz="2800" dirty="0"/>
              <a:t>Maintained a professional decorum and exemplified the standards of the bank while interacting with and meeting the needs of dozens of customers per day.</a:t>
            </a:r>
          </a:p>
          <a:p>
            <a:pPr marL="515937" indent="-287338">
              <a:lnSpc>
                <a:spcPct val="100000"/>
              </a:lnSpc>
              <a:spcBef>
                <a:spcPts val="0"/>
              </a:spcBef>
              <a:spcAft>
                <a:spcPts val="1800"/>
              </a:spcAft>
              <a:buFontTx/>
              <a:buChar char="▪"/>
            </a:pPr>
            <a:r>
              <a:rPr sz="2800" dirty="0"/>
              <a:t>Filled in at other branches periodically.</a:t>
            </a:r>
          </a:p>
          <a:p>
            <a:pPr marL="0" indent="0">
              <a:lnSpc>
                <a:spcPct val="100000"/>
              </a:lnSpc>
              <a:spcBef>
                <a:spcPts val="0"/>
              </a:spcBef>
              <a:spcAft>
                <a:spcPts val="1800"/>
              </a:spcAft>
              <a:buSzTx/>
              <a:buNone/>
            </a:pPr>
            <a:endParaRPr sz="2800" dirty="0"/>
          </a:p>
          <a:p>
            <a:pPr>
              <a:lnSpc>
                <a:spcPct val="100000"/>
              </a:lnSpc>
              <a:spcBef>
                <a:spcPts val="0"/>
              </a:spcBef>
              <a:spcAft>
                <a:spcPts val="1800"/>
              </a:spcAft>
            </a:pPr>
            <a:r>
              <a:rPr sz="2800" dirty="0"/>
              <a:t> </a:t>
            </a:r>
          </a:p>
        </p:txBody>
      </p:sp>
      <p:sp>
        <p:nvSpPr>
          <p:cNvPr id="2" name="Rounded Rectangle 1">
            <a:extLst>
              <a:ext uri="{FF2B5EF4-FFF2-40B4-BE49-F238E27FC236}">
                <a16:creationId xmlns:a16="http://schemas.microsoft.com/office/drawing/2014/main" id="{6071F762-E9AC-65CD-FB66-7EF469C762A3}"/>
              </a:ext>
            </a:extLst>
          </p:cNvPr>
          <p:cNvSpPr/>
          <p:nvPr/>
        </p:nvSpPr>
        <p:spPr>
          <a:xfrm>
            <a:off x="1506071" y="2119256"/>
            <a:ext cx="1527585" cy="484095"/>
          </a:xfrm>
          <a:prstGeom prst="roundRect">
            <a:avLst/>
          </a:prstGeom>
          <a:solidFill>
            <a:srgbClr val="FF85FF">
              <a:alpha val="20000"/>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Rounded Rectangle 2">
            <a:extLst>
              <a:ext uri="{FF2B5EF4-FFF2-40B4-BE49-F238E27FC236}">
                <a16:creationId xmlns:a16="http://schemas.microsoft.com/office/drawing/2014/main" id="{5F344791-7A66-C734-3D7B-94A58728D7DD}"/>
              </a:ext>
            </a:extLst>
          </p:cNvPr>
          <p:cNvSpPr/>
          <p:nvPr/>
        </p:nvSpPr>
        <p:spPr>
          <a:xfrm>
            <a:off x="8166848" y="2119256"/>
            <a:ext cx="1633368" cy="484095"/>
          </a:xfrm>
          <a:prstGeom prst="roundRect">
            <a:avLst/>
          </a:prstGeom>
          <a:solidFill>
            <a:srgbClr val="FF85FF">
              <a:alpha val="20000"/>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 name="Rounded Rectangle 3">
            <a:extLst>
              <a:ext uri="{FF2B5EF4-FFF2-40B4-BE49-F238E27FC236}">
                <a16:creationId xmlns:a16="http://schemas.microsoft.com/office/drawing/2014/main" id="{F9D72AFE-7CA2-A22F-E5B8-E883DDEE410D}"/>
              </a:ext>
            </a:extLst>
          </p:cNvPr>
          <p:cNvSpPr/>
          <p:nvPr/>
        </p:nvSpPr>
        <p:spPr>
          <a:xfrm>
            <a:off x="1506070" y="3186952"/>
            <a:ext cx="1818043" cy="484095"/>
          </a:xfrm>
          <a:prstGeom prst="roundRect">
            <a:avLst/>
          </a:prstGeom>
          <a:solidFill>
            <a:srgbClr val="FF85FF">
              <a:alpha val="20000"/>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Rounded Rectangle 4">
            <a:extLst>
              <a:ext uri="{FF2B5EF4-FFF2-40B4-BE49-F238E27FC236}">
                <a16:creationId xmlns:a16="http://schemas.microsoft.com/office/drawing/2014/main" id="{EE2767DD-7D40-01D4-1CE9-01DF26DCCCAC}"/>
              </a:ext>
            </a:extLst>
          </p:cNvPr>
          <p:cNvSpPr/>
          <p:nvPr/>
        </p:nvSpPr>
        <p:spPr>
          <a:xfrm>
            <a:off x="6047590" y="2603351"/>
            <a:ext cx="2042161" cy="484095"/>
          </a:xfrm>
          <a:prstGeom prst="roundRect">
            <a:avLst/>
          </a:prstGeom>
          <a:solidFill>
            <a:srgbClr val="FF85FF">
              <a:alpha val="20000"/>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Rounded Rectangle 5">
            <a:extLst>
              <a:ext uri="{FF2B5EF4-FFF2-40B4-BE49-F238E27FC236}">
                <a16:creationId xmlns:a16="http://schemas.microsoft.com/office/drawing/2014/main" id="{8E03D693-583D-A50F-4467-6B05A8A12848}"/>
              </a:ext>
            </a:extLst>
          </p:cNvPr>
          <p:cNvSpPr/>
          <p:nvPr/>
        </p:nvSpPr>
        <p:spPr>
          <a:xfrm>
            <a:off x="7403055" y="3186951"/>
            <a:ext cx="1818043" cy="484095"/>
          </a:xfrm>
          <a:prstGeom prst="roundRect">
            <a:avLst/>
          </a:prstGeom>
          <a:solidFill>
            <a:srgbClr val="FF85FF">
              <a:alpha val="20000"/>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Rounded Rectangle 6">
            <a:extLst>
              <a:ext uri="{FF2B5EF4-FFF2-40B4-BE49-F238E27FC236}">
                <a16:creationId xmlns:a16="http://schemas.microsoft.com/office/drawing/2014/main" id="{1441405B-B2A0-0F5A-3FEF-6DC41F350B5A}"/>
              </a:ext>
            </a:extLst>
          </p:cNvPr>
          <p:cNvSpPr/>
          <p:nvPr/>
        </p:nvSpPr>
        <p:spPr>
          <a:xfrm>
            <a:off x="5628043" y="3671046"/>
            <a:ext cx="1687157" cy="484095"/>
          </a:xfrm>
          <a:prstGeom prst="roundRect">
            <a:avLst/>
          </a:prstGeom>
          <a:solidFill>
            <a:srgbClr val="FF85FF">
              <a:alpha val="20000"/>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Rounded Rectangle 7">
            <a:extLst>
              <a:ext uri="{FF2B5EF4-FFF2-40B4-BE49-F238E27FC236}">
                <a16:creationId xmlns:a16="http://schemas.microsoft.com/office/drawing/2014/main" id="{64CF9973-398C-62FE-4F81-ED45F41A79BC}"/>
              </a:ext>
            </a:extLst>
          </p:cNvPr>
          <p:cNvSpPr/>
          <p:nvPr/>
        </p:nvSpPr>
        <p:spPr>
          <a:xfrm>
            <a:off x="8660804" y="3671045"/>
            <a:ext cx="1311535" cy="484095"/>
          </a:xfrm>
          <a:prstGeom prst="roundRect">
            <a:avLst/>
          </a:prstGeom>
          <a:solidFill>
            <a:srgbClr val="FF85FF">
              <a:alpha val="20000"/>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Rounded Rectangle 8">
            <a:extLst>
              <a:ext uri="{FF2B5EF4-FFF2-40B4-BE49-F238E27FC236}">
                <a16:creationId xmlns:a16="http://schemas.microsoft.com/office/drawing/2014/main" id="{852C8D8A-A677-F4ED-1B92-05B99BCC36CE}"/>
              </a:ext>
            </a:extLst>
          </p:cNvPr>
          <p:cNvSpPr/>
          <p:nvPr/>
        </p:nvSpPr>
        <p:spPr>
          <a:xfrm>
            <a:off x="1506072" y="4681369"/>
            <a:ext cx="1269402" cy="484095"/>
          </a:xfrm>
          <a:prstGeom prst="roundRect">
            <a:avLst/>
          </a:prstGeom>
          <a:solidFill>
            <a:srgbClr val="FF85FF">
              <a:alpha val="20000"/>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Rounded Rectangle 9">
            <a:extLst>
              <a:ext uri="{FF2B5EF4-FFF2-40B4-BE49-F238E27FC236}">
                <a16:creationId xmlns:a16="http://schemas.microsoft.com/office/drawing/2014/main" id="{C2330743-1372-1AF8-9696-4FC7E0ED3D24}"/>
              </a:ext>
            </a:extLst>
          </p:cNvPr>
          <p:cNvSpPr/>
          <p:nvPr/>
        </p:nvSpPr>
        <p:spPr>
          <a:xfrm>
            <a:off x="3039035" y="2119256"/>
            <a:ext cx="5050716" cy="484095"/>
          </a:xfrm>
          <a:prstGeom prst="roundRect">
            <a:avLst/>
          </a:prstGeom>
          <a:solidFill>
            <a:srgbClr val="FFFD78">
              <a:alpha val="21176"/>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Rounded Rectangle 10">
            <a:extLst>
              <a:ext uri="{FF2B5EF4-FFF2-40B4-BE49-F238E27FC236}">
                <a16:creationId xmlns:a16="http://schemas.microsoft.com/office/drawing/2014/main" id="{D212CBB6-AEC8-6955-4884-34FE3867F446}"/>
              </a:ext>
            </a:extLst>
          </p:cNvPr>
          <p:cNvSpPr/>
          <p:nvPr/>
        </p:nvSpPr>
        <p:spPr>
          <a:xfrm>
            <a:off x="1506070" y="2603351"/>
            <a:ext cx="3786692" cy="484095"/>
          </a:xfrm>
          <a:prstGeom prst="roundRect">
            <a:avLst/>
          </a:prstGeom>
          <a:solidFill>
            <a:srgbClr val="FFFD78">
              <a:alpha val="21176"/>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Rounded Rectangle 11">
            <a:extLst>
              <a:ext uri="{FF2B5EF4-FFF2-40B4-BE49-F238E27FC236}">
                <a16:creationId xmlns:a16="http://schemas.microsoft.com/office/drawing/2014/main" id="{7603787F-E678-AE03-FD56-FBA32ADE6C50}"/>
              </a:ext>
            </a:extLst>
          </p:cNvPr>
          <p:cNvSpPr/>
          <p:nvPr/>
        </p:nvSpPr>
        <p:spPr>
          <a:xfrm>
            <a:off x="8089750" y="2537858"/>
            <a:ext cx="2884843" cy="484095"/>
          </a:xfrm>
          <a:prstGeom prst="roundRect">
            <a:avLst/>
          </a:prstGeom>
          <a:solidFill>
            <a:srgbClr val="FFFD78">
              <a:alpha val="21176"/>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Rounded Rectangle 12">
            <a:extLst>
              <a:ext uri="{FF2B5EF4-FFF2-40B4-BE49-F238E27FC236}">
                <a16:creationId xmlns:a16="http://schemas.microsoft.com/office/drawing/2014/main" id="{3331D57D-2E95-8474-F1FA-605A20B7154C}"/>
              </a:ext>
            </a:extLst>
          </p:cNvPr>
          <p:cNvSpPr/>
          <p:nvPr/>
        </p:nvSpPr>
        <p:spPr>
          <a:xfrm>
            <a:off x="3566161" y="3218280"/>
            <a:ext cx="3221914" cy="484095"/>
          </a:xfrm>
          <a:prstGeom prst="roundRect">
            <a:avLst/>
          </a:prstGeom>
          <a:solidFill>
            <a:srgbClr val="FFFD78">
              <a:alpha val="21176"/>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Rounded Rectangle 13">
            <a:extLst>
              <a:ext uri="{FF2B5EF4-FFF2-40B4-BE49-F238E27FC236}">
                <a16:creationId xmlns:a16="http://schemas.microsoft.com/office/drawing/2014/main" id="{A65B85D9-420D-9079-780A-2909F755709F}"/>
              </a:ext>
            </a:extLst>
          </p:cNvPr>
          <p:cNvSpPr/>
          <p:nvPr/>
        </p:nvSpPr>
        <p:spPr>
          <a:xfrm>
            <a:off x="2937286" y="4059592"/>
            <a:ext cx="3011693" cy="484095"/>
          </a:xfrm>
          <a:prstGeom prst="roundRect">
            <a:avLst/>
          </a:prstGeom>
          <a:solidFill>
            <a:srgbClr val="FFFD78">
              <a:alpha val="21176"/>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Rounded Rectangle 14">
            <a:extLst>
              <a:ext uri="{FF2B5EF4-FFF2-40B4-BE49-F238E27FC236}">
                <a16:creationId xmlns:a16="http://schemas.microsoft.com/office/drawing/2014/main" id="{E94B2292-990B-1590-5D0A-F3BDB8F652C2}"/>
              </a:ext>
            </a:extLst>
          </p:cNvPr>
          <p:cNvSpPr/>
          <p:nvPr/>
        </p:nvSpPr>
        <p:spPr>
          <a:xfrm>
            <a:off x="4030532" y="4722295"/>
            <a:ext cx="3123303" cy="484095"/>
          </a:xfrm>
          <a:prstGeom prst="roundRect">
            <a:avLst/>
          </a:prstGeom>
          <a:solidFill>
            <a:srgbClr val="FFFD78">
              <a:alpha val="21176"/>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Rounded Rectangle 15">
            <a:extLst>
              <a:ext uri="{FF2B5EF4-FFF2-40B4-BE49-F238E27FC236}">
                <a16:creationId xmlns:a16="http://schemas.microsoft.com/office/drawing/2014/main" id="{8DDD4DC7-51D5-1B48-BC89-FA8EF65BF2E2}"/>
              </a:ext>
            </a:extLst>
          </p:cNvPr>
          <p:cNvSpPr/>
          <p:nvPr/>
        </p:nvSpPr>
        <p:spPr>
          <a:xfrm>
            <a:off x="1525793" y="3615366"/>
            <a:ext cx="1507864" cy="484095"/>
          </a:xfrm>
          <a:prstGeom prst="roundRect">
            <a:avLst/>
          </a:prstGeom>
          <a:solidFill>
            <a:srgbClr val="FFFD78">
              <a:alpha val="21176"/>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868397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5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5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5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5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itle 3"/>
          <p:cNvSpPr txBox="1">
            <a:spLocks noGrp="1"/>
          </p:cNvSpPr>
          <p:nvPr>
            <p:ph type="title"/>
          </p:nvPr>
        </p:nvSpPr>
        <p:spPr>
          <a:xfrm>
            <a:off x="1097280" y="758951"/>
            <a:ext cx="10058401" cy="3566161"/>
          </a:xfrm>
          <a:prstGeom prst="rect">
            <a:avLst/>
          </a:prstGeom>
        </p:spPr>
        <p:txBody>
          <a:bodyPr/>
          <a:lstStyle>
            <a:lvl1pPr>
              <a:defRPr spc="-100"/>
            </a:lvl1pPr>
          </a:lstStyle>
          <a:p>
            <a:r>
              <a:rPr lang="en-US" dirty="0"/>
              <a:t>Putting It Together</a:t>
            </a:r>
            <a:endParaRPr dirty="0"/>
          </a:p>
        </p:txBody>
      </p:sp>
      <p:sp>
        <p:nvSpPr>
          <p:cNvPr id="199" name="Text Placeholder 4"/>
          <p:cNvSpPr txBox="1">
            <a:spLocks noGrp="1"/>
          </p:cNvSpPr>
          <p:nvPr>
            <p:ph type="body" sz="quarter" idx="1"/>
          </p:nvPr>
        </p:nvSpPr>
        <p:spPr>
          <a:prstGeom prst="rect">
            <a:avLst/>
          </a:prstGeom>
        </p:spPr>
        <p:txBody>
          <a:bodyPr/>
          <a:lstStyle/>
          <a:p>
            <a:endParaRPr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D777B5-F160-4207-9FFD-0163AA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98" y="114300"/>
            <a:ext cx="5122719" cy="6629400"/>
          </a:xfrm>
          <a:prstGeom prst="rect">
            <a:avLst/>
          </a:prstGeom>
          <a:ln>
            <a:solidFill>
              <a:schemeClr val="bg2"/>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A7B53F8-8BD3-FAD9-FC3F-E79202E88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984" y="114300"/>
            <a:ext cx="5122718" cy="6629400"/>
          </a:xfrm>
          <a:prstGeom prst="rect">
            <a:avLst/>
          </a:prstGeom>
          <a:ln>
            <a:solidFill>
              <a:schemeClr val="bg2"/>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8CA900-4744-A367-6D4E-DE69D1B7C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00" y="114300"/>
            <a:ext cx="5122718" cy="6629400"/>
          </a:xfrm>
          <a:prstGeom prst="rect">
            <a:avLst/>
          </a:prstGeom>
          <a:ln>
            <a:solidFill>
              <a:schemeClr val="bg2"/>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81EFE192-3E84-3872-1A6F-AFD8F3BFF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982" y="114300"/>
            <a:ext cx="5122718" cy="6629400"/>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541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0EBF31-4020-D818-12D7-40961C832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00" y="114300"/>
            <a:ext cx="5122718" cy="6629400"/>
          </a:xfrm>
          <a:prstGeom prst="rect">
            <a:avLst/>
          </a:prstGeom>
          <a:ln>
            <a:solidFill>
              <a:schemeClr val="bg2"/>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F1574C9-8FF0-9ED9-F04C-374790013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984" y="114300"/>
            <a:ext cx="5122718" cy="6629400"/>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3276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01CA4-22E6-72F2-98CF-F98A8A435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00" y="114300"/>
            <a:ext cx="5122718" cy="6629400"/>
          </a:xfrm>
          <a:prstGeom prst="rect">
            <a:avLst/>
          </a:prstGeom>
          <a:ln>
            <a:solidFill>
              <a:schemeClr val="bg2"/>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BD67DEDC-F19C-1D26-2CB3-1C41AB11C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984" y="114300"/>
            <a:ext cx="5122718" cy="6629400"/>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50707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5C76D9-EFBA-50A2-88FA-C2304CF8F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718" y="210065"/>
            <a:ext cx="7704586" cy="6858000"/>
          </a:xfrm>
          <a:prstGeom prst="rect">
            <a:avLst/>
          </a:prstGeom>
        </p:spPr>
      </p:pic>
      <p:sp>
        <p:nvSpPr>
          <p:cNvPr id="6" name="TextBox 5">
            <a:extLst>
              <a:ext uri="{FF2B5EF4-FFF2-40B4-BE49-F238E27FC236}">
                <a16:creationId xmlns:a16="http://schemas.microsoft.com/office/drawing/2014/main" id="{4EB2275E-A8EE-87A9-351C-3231DA28E3FD}"/>
              </a:ext>
            </a:extLst>
          </p:cNvPr>
          <p:cNvSpPr txBox="1"/>
          <p:nvPr/>
        </p:nvSpPr>
        <p:spPr>
          <a:xfrm>
            <a:off x="593124" y="4835894"/>
            <a:ext cx="4846320" cy="1005840"/>
          </a:xfrm>
          <a:prstGeom prst="rect">
            <a:avLst/>
          </a:prstGeom>
          <a:solidFill>
            <a:schemeClr val="bg1"/>
          </a:solidFill>
          <a:ln w="12700" cap="flat">
            <a:solidFill>
              <a:schemeClr val="bg2"/>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0">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000" dirty="0" err="1"/>
              <a:t>groversenglish.com</a:t>
            </a:r>
            <a:endParaRPr kumimoji="0" lang="en-US" sz="4000" b="0" i="0" u="none" strike="noStrike" cap="none" spc="0" normalizeH="0" baseline="0" dirty="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EB10FB81-B5E8-D3BC-CD51-A0C359F10910}"/>
              </a:ext>
            </a:extLst>
          </p:cNvPr>
          <p:cNvSpPr txBox="1"/>
          <p:nvPr/>
        </p:nvSpPr>
        <p:spPr>
          <a:xfrm>
            <a:off x="593125" y="2631989"/>
            <a:ext cx="3323968"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3">
                    <a:lumMod val="75000"/>
                  </a:schemeClr>
                </a:solidFill>
                <a:effectLst/>
                <a:uFillTx/>
                <a:latin typeface="+mj-lt"/>
                <a:ea typeface="+mj-ea"/>
                <a:cs typeface="+mj-cs"/>
                <a:sym typeface="Calibri"/>
              </a:rPr>
              <a:t>For more info, slides, handouts, etc.</a:t>
            </a:r>
          </a:p>
        </p:txBody>
      </p:sp>
    </p:spTree>
    <p:extLst>
      <p:ext uri="{BB962C8B-B14F-4D97-AF65-F5344CB8AC3E}">
        <p14:creationId xmlns:p14="http://schemas.microsoft.com/office/powerpoint/2010/main" val="3249342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DA97C9A-4AAA-3B6D-2A1E-9A70DEBEC930}"/>
              </a:ext>
            </a:extLst>
          </p:cNvPr>
          <p:cNvSpPr txBox="1"/>
          <p:nvPr/>
        </p:nvSpPr>
        <p:spPr>
          <a:xfrm>
            <a:off x="93232" y="5511659"/>
            <a:ext cx="4130936"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accent3">
                    <a:lumMod val="75000"/>
                  </a:schemeClr>
                </a:solidFill>
                <a:effectLst/>
                <a:uFillTx/>
                <a:latin typeface="+mj-lt"/>
                <a:ea typeface="+mj-ea"/>
                <a:cs typeface="+mj-cs"/>
                <a:sym typeface="Calibri"/>
              </a:rPr>
              <a:t>RESUMES</a:t>
            </a:r>
            <a:endPar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endParaRPr>
          </a:p>
        </p:txBody>
      </p:sp>
      <p:pic>
        <p:nvPicPr>
          <p:cNvPr id="4" name="Picture 3">
            <a:extLst>
              <a:ext uri="{FF2B5EF4-FFF2-40B4-BE49-F238E27FC236}">
                <a16:creationId xmlns:a16="http://schemas.microsoft.com/office/drawing/2014/main" id="{1E676E56-A5FF-131F-8F37-87E13C2E2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14392">
            <a:off x="5747125" y="3365243"/>
            <a:ext cx="1713202" cy="2656483"/>
          </a:xfrm>
          <a:prstGeom prst="rect">
            <a:avLst/>
          </a:prstGeom>
          <a:effectLst>
            <a:outerShdw blurRad="260568" dist="71589" dir="2700000" sx="103197" sy="103197" algn="tl" rotWithShape="0">
              <a:prstClr val="black">
                <a:alpha val="40000"/>
              </a:prstClr>
            </a:outerShdw>
          </a:effectLst>
        </p:spPr>
      </p:pic>
      <p:pic>
        <p:nvPicPr>
          <p:cNvPr id="7" name="Picture 6">
            <a:extLst>
              <a:ext uri="{FF2B5EF4-FFF2-40B4-BE49-F238E27FC236}">
                <a16:creationId xmlns:a16="http://schemas.microsoft.com/office/drawing/2014/main" id="{04D230BE-92AF-103D-E5EC-1E405ADD15EB}"/>
              </a:ext>
            </a:extLst>
          </p:cNvPr>
          <p:cNvPicPr>
            <a:picLocks noChangeAspect="1"/>
          </p:cNvPicPr>
          <p:nvPr/>
        </p:nvPicPr>
        <p:blipFill rotWithShape="1">
          <a:blip r:embed="rId4">
            <a:extLst>
              <a:ext uri="{28A0092B-C50C-407E-A947-70E740481C1C}">
                <a14:useLocalDpi xmlns:a14="http://schemas.microsoft.com/office/drawing/2010/main" val="0"/>
              </a:ext>
            </a:extLst>
          </a:blip>
          <a:srcRect b="13820"/>
          <a:stretch/>
        </p:blipFill>
        <p:spPr>
          <a:xfrm>
            <a:off x="7924489" y="1410887"/>
            <a:ext cx="3962400" cy="2440716"/>
          </a:xfrm>
          <a:prstGeom prst="rect">
            <a:avLst/>
          </a:prstGeom>
        </p:spPr>
      </p:pic>
      <p:pic>
        <p:nvPicPr>
          <p:cNvPr id="8" name="Picture 7">
            <a:extLst>
              <a:ext uri="{FF2B5EF4-FFF2-40B4-BE49-F238E27FC236}">
                <a16:creationId xmlns:a16="http://schemas.microsoft.com/office/drawing/2014/main" id="{E051CDF7-E1CA-0D30-F7AA-B8BF5CC4B8A4}"/>
              </a:ext>
            </a:extLst>
          </p:cNvPr>
          <p:cNvPicPr>
            <a:picLocks noChangeAspect="1"/>
          </p:cNvPicPr>
          <p:nvPr/>
        </p:nvPicPr>
        <p:blipFill>
          <a:blip r:embed="rId5"/>
          <a:stretch>
            <a:fillRect/>
          </a:stretch>
        </p:blipFill>
        <p:spPr>
          <a:xfrm>
            <a:off x="5173249" y="103070"/>
            <a:ext cx="2048139" cy="2048139"/>
          </a:xfrm>
          <a:prstGeom prst="rect">
            <a:avLst/>
          </a:prstGeom>
        </p:spPr>
      </p:pic>
      <p:pic>
        <p:nvPicPr>
          <p:cNvPr id="12" name="Picture 11">
            <a:extLst>
              <a:ext uri="{FF2B5EF4-FFF2-40B4-BE49-F238E27FC236}">
                <a16:creationId xmlns:a16="http://schemas.microsoft.com/office/drawing/2014/main" id="{D3AA79BD-8A23-D44E-57A1-3E45337051EE}"/>
              </a:ext>
            </a:extLst>
          </p:cNvPr>
          <p:cNvPicPr>
            <a:picLocks noChangeAspect="1"/>
          </p:cNvPicPr>
          <p:nvPr/>
        </p:nvPicPr>
        <p:blipFill rotWithShape="1">
          <a:blip r:embed="rId6"/>
          <a:srcRect l="63565" r="3483"/>
          <a:stretch/>
        </p:blipFill>
        <p:spPr>
          <a:xfrm>
            <a:off x="616743" y="255052"/>
            <a:ext cx="3083913" cy="5256327"/>
          </a:xfrm>
          <a:prstGeom prst="rect">
            <a:avLst/>
          </a:prstGeom>
        </p:spPr>
      </p:pic>
      <p:sp>
        <p:nvSpPr>
          <p:cNvPr id="2" name="Right Brace 1">
            <a:extLst>
              <a:ext uri="{FF2B5EF4-FFF2-40B4-BE49-F238E27FC236}">
                <a16:creationId xmlns:a16="http://schemas.microsoft.com/office/drawing/2014/main" id="{2D519C38-4738-7ADA-160F-9E9D89E553F5}"/>
              </a:ext>
            </a:extLst>
          </p:cNvPr>
          <p:cNvSpPr/>
          <p:nvPr/>
        </p:nvSpPr>
        <p:spPr>
          <a:xfrm>
            <a:off x="3519814" y="3031299"/>
            <a:ext cx="363254" cy="2004164"/>
          </a:xfrm>
          <a:prstGeom prst="rightBrace">
            <a:avLst>
              <a:gd name="adj1" fmla="val 25574"/>
              <a:gd name="adj2" fmla="val 50000"/>
            </a:avLst>
          </a:prstGeom>
          <a:noFill/>
          <a:ln w="57150" cap="flat">
            <a:solidFill>
              <a:schemeClr val="accent4">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 name="Right Brace 2">
            <a:extLst>
              <a:ext uri="{FF2B5EF4-FFF2-40B4-BE49-F238E27FC236}">
                <a16:creationId xmlns:a16="http://schemas.microsoft.com/office/drawing/2014/main" id="{CD143250-DEE9-3269-8261-3259EBDDF054}"/>
              </a:ext>
            </a:extLst>
          </p:cNvPr>
          <p:cNvSpPr/>
          <p:nvPr/>
        </p:nvSpPr>
        <p:spPr>
          <a:xfrm>
            <a:off x="3519814" y="1603331"/>
            <a:ext cx="363254" cy="1427687"/>
          </a:xfrm>
          <a:prstGeom prst="rightBrace">
            <a:avLst>
              <a:gd name="adj1" fmla="val 25574"/>
              <a:gd name="adj2" fmla="val 50000"/>
            </a:avLst>
          </a:prstGeom>
          <a:noFill/>
          <a:ln w="57150" cap="flat">
            <a:solidFill>
              <a:schemeClr val="accent4">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6" name="Straight Arrow Connector 5">
            <a:extLst>
              <a:ext uri="{FF2B5EF4-FFF2-40B4-BE49-F238E27FC236}">
                <a16:creationId xmlns:a16="http://schemas.microsoft.com/office/drawing/2014/main" id="{C760E718-EAD2-3087-C02E-E0D91CEB568B}"/>
              </a:ext>
            </a:extLst>
          </p:cNvPr>
          <p:cNvCxnSpPr/>
          <p:nvPr/>
        </p:nvCxnSpPr>
        <p:spPr>
          <a:xfrm>
            <a:off x="3883068" y="2317174"/>
            <a:ext cx="4041421" cy="0"/>
          </a:xfrm>
          <a:prstGeom prst="straightConnector1">
            <a:avLst/>
          </a:prstGeom>
          <a:noFill/>
          <a:ln w="57150" cap="flat">
            <a:solidFill>
              <a:schemeClr val="accent4">
                <a:lumMod val="60000"/>
                <a:lumOff val="40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9" name="Straight Arrow Connector 8">
            <a:extLst>
              <a:ext uri="{FF2B5EF4-FFF2-40B4-BE49-F238E27FC236}">
                <a16:creationId xmlns:a16="http://schemas.microsoft.com/office/drawing/2014/main" id="{35002C82-FA54-16D0-8049-08709B073273}"/>
              </a:ext>
            </a:extLst>
          </p:cNvPr>
          <p:cNvCxnSpPr>
            <a:cxnSpLocks/>
          </p:cNvCxnSpPr>
          <p:nvPr/>
        </p:nvCxnSpPr>
        <p:spPr>
          <a:xfrm>
            <a:off x="3883068" y="4033381"/>
            <a:ext cx="1578281" cy="0"/>
          </a:xfrm>
          <a:prstGeom prst="straightConnector1">
            <a:avLst/>
          </a:prstGeom>
          <a:noFill/>
          <a:ln w="57150" cap="flat">
            <a:solidFill>
              <a:schemeClr val="accent4">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11" name="Right Brace 10">
            <a:extLst>
              <a:ext uri="{FF2B5EF4-FFF2-40B4-BE49-F238E27FC236}">
                <a16:creationId xmlns:a16="http://schemas.microsoft.com/office/drawing/2014/main" id="{DE1BCEDC-DF0D-6909-4411-0D3FD28BE99E}"/>
              </a:ext>
            </a:extLst>
          </p:cNvPr>
          <p:cNvSpPr/>
          <p:nvPr/>
        </p:nvSpPr>
        <p:spPr>
          <a:xfrm>
            <a:off x="3519814" y="989556"/>
            <a:ext cx="363254" cy="613531"/>
          </a:xfrm>
          <a:prstGeom prst="rightBrace">
            <a:avLst>
              <a:gd name="adj1" fmla="val 25574"/>
              <a:gd name="adj2" fmla="val 50000"/>
            </a:avLst>
          </a:prstGeom>
          <a:noFill/>
          <a:ln w="57150" cap="flat">
            <a:solidFill>
              <a:srgbClr val="FFC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13" name="Straight Arrow Connector 12">
            <a:extLst>
              <a:ext uri="{FF2B5EF4-FFF2-40B4-BE49-F238E27FC236}">
                <a16:creationId xmlns:a16="http://schemas.microsoft.com/office/drawing/2014/main" id="{E37CB21E-A9E8-B241-AACE-0A22E0F1ABAB}"/>
              </a:ext>
            </a:extLst>
          </p:cNvPr>
          <p:cNvCxnSpPr>
            <a:cxnSpLocks/>
          </p:cNvCxnSpPr>
          <p:nvPr/>
        </p:nvCxnSpPr>
        <p:spPr>
          <a:xfrm>
            <a:off x="3883067" y="1302602"/>
            <a:ext cx="1290182" cy="0"/>
          </a:xfrm>
          <a:prstGeom prst="straightConnector1">
            <a:avLst/>
          </a:prstGeom>
          <a:noFill/>
          <a:ln w="57150" cap="flat">
            <a:solidFill>
              <a:srgbClr val="FFC000"/>
            </a:solidFill>
            <a:prstDash val="solid"/>
            <a:round/>
            <a:tailEnd type="triangle"/>
          </a:ln>
          <a:effectLst/>
          <a:sp3d/>
        </p:spPr>
        <p:style>
          <a:lnRef idx="0">
            <a:scrgbClr r="0" g="0" b="0"/>
          </a:lnRef>
          <a:fillRef idx="0">
            <a:scrgbClr r="0" g="0" b="0"/>
          </a:fillRef>
          <a:effectRef idx="0">
            <a:scrgbClr r="0" g="0" b="0"/>
          </a:effectRef>
          <a:fontRef idx="none"/>
        </p:style>
      </p:cxnSp>
      <p:pic>
        <p:nvPicPr>
          <p:cNvPr id="17" name="Picture 16">
            <a:extLst>
              <a:ext uri="{FF2B5EF4-FFF2-40B4-BE49-F238E27FC236}">
                <a16:creationId xmlns:a16="http://schemas.microsoft.com/office/drawing/2014/main" id="{B3B8EFBA-CFB5-E0E0-FFE2-AE7D7BD54732}"/>
              </a:ext>
            </a:extLst>
          </p:cNvPr>
          <p:cNvPicPr>
            <a:picLocks noChangeAspect="1"/>
          </p:cNvPicPr>
          <p:nvPr/>
        </p:nvPicPr>
        <p:blipFill>
          <a:blip r:embed="rId7"/>
          <a:stretch>
            <a:fillRect/>
          </a:stretch>
        </p:blipFill>
        <p:spPr>
          <a:xfrm flipH="1">
            <a:off x="7154112" y="205287"/>
            <a:ext cx="1041509" cy="1568537"/>
          </a:xfrm>
          <a:prstGeom prst="rect">
            <a:avLst/>
          </a:prstGeom>
        </p:spPr>
      </p:pic>
      <p:pic>
        <p:nvPicPr>
          <p:cNvPr id="18" name="Picture 17">
            <a:extLst>
              <a:ext uri="{FF2B5EF4-FFF2-40B4-BE49-F238E27FC236}">
                <a16:creationId xmlns:a16="http://schemas.microsoft.com/office/drawing/2014/main" id="{5D4CF30D-904D-A4F0-68DB-8D3BF16F5E4A}"/>
              </a:ext>
            </a:extLst>
          </p:cNvPr>
          <p:cNvPicPr>
            <a:picLocks noChangeAspect="1"/>
          </p:cNvPicPr>
          <p:nvPr/>
        </p:nvPicPr>
        <p:blipFill>
          <a:blip r:embed="rId8"/>
          <a:stretch>
            <a:fillRect/>
          </a:stretch>
        </p:blipFill>
        <p:spPr>
          <a:xfrm>
            <a:off x="8693981" y="467609"/>
            <a:ext cx="2039520" cy="943278"/>
          </a:xfrm>
          <a:prstGeom prst="rect">
            <a:avLst/>
          </a:prstGeom>
        </p:spPr>
      </p:pic>
    </p:spTree>
    <p:extLst>
      <p:ext uri="{BB962C8B-B14F-4D97-AF65-F5344CB8AC3E}">
        <p14:creationId xmlns:p14="http://schemas.microsoft.com/office/powerpoint/2010/main" val="1528294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5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16FEEF-81F9-BF2C-1696-EE0DCC615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463" y="88901"/>
            <a:ext cx="4789055" cy="6197600"/>
          </a:xfrm>
          <a:prstGeom prst="rect">
            <a:avLst/>
          </a:prstGeom>
          <a:ln>
            <a:solidFill>
              <a:schemeClr val="bg2"/>
            </a:solidFill>
          </a:ln>
        </p:spPr>
      </p:pic>
      <p:pic>
        <p:nvPicPr>
          <p:cNvPr id="5" name="Picture 4">
            <a:extLst>
              <a:ext uri="{FF2B5EF4-FFF2-40B4-BE49-F238E27FC236}">
                <a16:creationId xmlns:a16="http://schemas.microsoft.com/office/drawing/2014/main" id="{86AB5BB5-D69E-7126-6E30-763427DA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9573" y="88901"/>
            <a:ext cx="4789055" cy="6197600"/>
          </a:xfrm>
          <a:prstGeom prst="rect">
            <a:avLst/>
          </a:prstGeom>
          <a:ln>
            <a:solidFill>
              <a:schemeClr val="bg2"/>
            </a:solidFill>
          </a:ln>
        </p:spPr>
      </p:pic>
    </p:spTree>
    <p:extLst>
      <p:ext uri="{BB962C8B-B14F-4D97-AF65-F5344CB8AC3E}">
        <p14:creationId xmlns:p14="http://schemas.microsoft.com/office/powerpoint/2010/main" val="2047282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50FDB-4764-E59B-44A8-EEB2EE474A02}"/>
              </a:ext>
            </a:extLst>
          </p:cNvPr>
          <p:cNvSpPr>
            <a:spLocks noGrp="1"/>
          </p:cNvSpPr>
          <p:nvPr>
            <p:ph type="title"/>
          </p:nvPr>
        </p:nvSpPr>
        <p:spPr/>
        <p:txBody>
          <a:bodyPr/>
          <a:lstStyle/>
          <a:p>
            <a:r>
              <a:rPr lang="en-US" dirty="0"/>
              <a:t>Understanding the Lock</a:t>
            </a:r>
          </a:p>
        </p:txBody>
      </p:sp>
      <p:sp>
        <p:nvSpPr>
          <p:cNvPr id="3" name="Text Placeholder 2">
            <a:extLst>
              <a:ext uri="{FF2B5EF4-FFF2-40B4-BE49-F238E27FC236}">
                <a16:creationId xmlns:a16="http://schemas.microsoft.com/office/drawing/2014/main" id="{AB2375E4-7CC0-5A8D-4E97-C8DFC9B2A145}"/>
              </a:ext>
            </a:extLst>
          </p:cNvPr>
          <p:cNvSpPr>
            <a:spLocks noGrp="1"/>
          </p:cNvSpPr>
          <p:nvPr>
            <p:ph type="body" sz="quarter" idx="1"/>
          </p:nvPr>
        </p:nvSpPr>
        <p:spPr/>
        <p:txBody>
          <a:bodyPr/>
          <a:lstStyle/>
          <a:p>
            <a:r>
              <a:rPr lang="en-US" dirty="0"/>
              <a:t>What are they actually look for?</a:t>
            </a:r>
          </a:p>
        </p:txBody>
      </p:sp>
    </p:spTree>
    <p:extLst>
      <p:ext uri="{BB962C8B-B14F-4D97-AF65-F5344CB8AC3E}">
        <p14:creationId xmlns:p14="http://schemas.microsoft.com/office/powerpoint/2010/main" val="2227161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B9CC-6428-0F9F-FBAB-81B495186EA0}"/>
              </a:ext>
            </a:extLst>
          </p:cNvPr>
          <p:cNvSpPr>
            <a:spLocks noGrp="1"/>
          </p:cNvSpPr>
          <p:nvPr>
            <p:ph type="title"/>
          </p:nvPr>
        </p:nvSpPr>
        <p:spPr/>
        <p:txBody>
          <a:bodyPr/>
          <a:lstStyle/>
          <a:p>
            <a:r>
              <a:rPr lang="en-US" dirty="0"/>
              <a:t>College</a:t>
            </a:r>
          </a:p>
        </p:txBody>
      </p:sp>
      <p:sp>
        <p:nvSpPr>
          <p:cNvPr id="3" name="Text Placeholder 2">
            <a:extLst>
              <a:ext uri="{FF2B5EF4-FFF2-40B4-BE49-F238E27FC236}">
                <a16:creationId xmlns:a16="http://schemas.microsoft.com/office/drawing/2014/main" id="{243FBA6C-EC92-D9D0-C167-DBB0B63C53C1}"/>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7C938749-FB36-F8EB-0BFD-F986A578921B}"/>
              </a:ext>
            </a:extLst>
          </p:cNvPr>
          <p:cNvPicPr>
            <a:picLocks noChangeAspect="1"/>
          </p:cNvPicPr>
          <p:nvPr/>
        </p:nvPicPr>
        <p:blipFill rotWithShape="1">
          <a:blip r:embed="rId3"/>
          <a:srcRect l="109" t="2796" r="605" b="13283"/>
          <a:stretch/>
        </p:blipFill>
        <p:spPr>
          <a:xfrm>
            <a:off x="0" y="-1"/>
            <a:ext cx="12192000" cy="6858001"/>
          </a:xfrm>
          <a:prstGeom prst="rect">
            <a:avLst/>
          </a:prstGeom>
        </p:spPr>
      </p:pic>
      <p:sp>
        <p:nvSpPr>
          <p:cNvPr id="6" name="Rectangle 5">
            <a:extLst>
              <a:ext uri="{FF2B5EF4-FFF2-40B4-BE49-F238E27FC236}">
                <a16:creationId xmlns:a16="http://schemas.microsoft.com/office/drawing/2014/main" id="{E731BF38-495E-62FF-A2D4-E85F44CFB138}"/>
              </a:ext>
            </a:extLst>
          </p:cNvPr>
          <p:cNvSpPr/>
          <p:nvPr/>
        </p:nvSpPr>
        <p:spPr>
          <a:xfrm>
            <a:off x="-182880" y="0"/>
            <a:ext cx="12618720" cy="6858000"/>
          </a:xfrm>
          <a:prstGeom prst="rect">
            <a:avLst/>
          </a:prstGeom>
          <a:solidFill>
            <a:srgbClr val="000000">
              <a:alpha val="20000"/>
            </a:srgbClr>
          </a:solidFill>
          <a:ln w="15875"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5" name="TextBox 4">
            <a:extLst>
              <a:ext uri="{FF2B5EF4-FFF2-40B4-BE49-F238E27FC236}">
                <a16:creationId xmlns:a16="http://schemas.microsoft.com/office/drawing/2014/main" id="{F10318C0-433E-211E-F367-B4232015624A}"/>
              </a:ext>
            </a:extLst>
          </p:cNvPr>
          <p:cNvSpPr txBox="1"/>
          <p:nvPr/>
        </p:nvSpPr>
        <p:spPr>
          <a:xfrm>
            <a:off x="7701852" y="591220"/>
            <a:ext cx="3832137"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chemeClr val="bg1"/>
                </a:solidFill>
                <a:effectLst/>
                <a:uFillTx/>
                <a:latin typeface="+mj-lt"/>
                <a:ea typeface="+mj-ea"/>
                <a:cs typeface="+mj-cs"/>
                <a:sym typeface="Calibri"/>
              </a:rPr>
              <a:t>COLLEGE</a:t>
            </a:r>
          </a:p>
        </p:txBody>
      </p:sp>
      <p:sp>
        <p:nvSpPr>
          <p:cNvPr id="7" name="TextBox 6">
            <a:extLst>
              <a:ext uri="{FF2B5EF4-FFF2-40B4-BE49-F238E27FC236}">
                <a16:creationId xmlns:a16="http://schemas.microsoft.com/office/drawing/2014/main" id="{1D1029FD-AA9B-1B52-00B8-5562FE43D9D7}"/>
              </a:ext>
            </a:extLst>
          </p:cNvPr>
          <p:cNvSpPr txBox="1"/>
          <p:nvPr/>
        </p:nvSpPr>
        <p:spPr>
          <a:xfrm>
            <a:off x="-182880" y="2006303"/>
            <a:ext cx="12435841" cy="5570754"/>
          </a:xfrm>
          <a:prstGeom prst="rect">
            <a:avLst/>
          </a:prstGeom>
          <a:gradFill flip="none" rotWithShape="1">
            <a:gsLst>
              <a:gs pos="0">
                <a:schemeClr val="tx1">
                  <a:alpha val="59000"/>
                </a:schemeClr>
              </a:gs>
              <a:gs pos="100000">
                <a:schemeClr val="tx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822960" bIns="45719" numCol="1" spcCol="38100" rtlCol="0" anchor="t">
            <a:spAutoFit/>
          </a:bodyPr>
          <a:lstStyle/>
          <a:p>
            <a:pPr marL="0" marR="0" indent="0" algn="r" defTabSz="914400" rtl="0" fontAlgn="auto" latinLnBrk="0" hangingPunct="0">
              <a:lnSpc>
                <a:spcPct val="100000"/>
              </a:lnSpc>
              <a:spcBef>
                <a:spcPts val="2400"/>
              </a:spcBef>
              <a:spcAft>
                <a:spcPts val="2400"/>
              </a:spcAft>
              <a:buClrTx/>
              <a:buSzTx/>
              <a:buFontTx/>
              <a:buNone/>
              <a:tabLst/>
            </a:pPr>
            <a:r>
              <a:rPr kumimoji="0" lang="en-US" sz="3600" b="0" i="0" u="none" strike="noStrike" cap="none" spc="0" normalizeH="0" baseline="0" dirty="0">
                <a:ln>
                  <a:noFill/>
                </a:ln>
                <a:solidFill>
                  <a:schemeClr val="bg1"/>
                </a:solidFill>
                <a:effectLst/>
                <a:uFillTx/>
                <a:latin typeface="+mj-lt"/>
                <a:ea typeface="+mj-ea"/>
                <a:cs typeface="+mj-cs"/>
                <a:sym typeface="Calibri"/>
              </a:rPr>
              <a:t>Doesn’t Give Up Easily</a:t>
            </a:r>
          </a:p>
          <a:p>
            <a:pPr marL="0" marR="0" indent="0" algn="r" defTabSz="914400" rtl="0" fontAlgn="auto" latinLnBrk="0" hangingPunct="0">
              <a:lnSpc>
                <a:spcPct val="100000"/>
              </a:lnSpc>
              <a:spcBef>
                <a:spcPts val="0"/>
              </a:spcBef>
              <a:spcAft>
                <a:spcPts val="2400"/>
              </a:spcAft>
              <a:buClrTx/>
              <a:buSzTx/>
              <a:buFontTx/>
              <a:buNone/>
              <a:tabLst/>
            </a:pPr>
            <a:r>
              <a:rPr lang="en-US" sz="3600" dirty="0">
                <a:solidFill>
                  <a:schemeClr val="bg1"/>
                </a:solidFill>
              </a:rPr>
              <a:t>Clear Vision of College and Future</a:t>
            </a:r>
          </a:p>
          <a:p>
            <a:pPr marL="0" marR="0" indent="0" algn="r" defTabSz="914400" rtl="0" fontAlgn="auto" latinLnBrk="0" hangingPunct="0">
              <a:lnSpc>
                <a:spcPct val="100000"/>
              </a:lnSpc>
              <a:spcBef>
                <a:spcPts val="0"/>
              </a:spcBef>
              <a:spcAft>
                <a:spcPts val="2400"/>
              </a:spcAft>
              <a:buClrTx/>
              <a:buSzTx/>
              <a:buFontTx/>
              <a:buNone/>
              <a:tabLst/>
            </a:pPr>
            <a:r>
              <a:rPr kumimoji="0" lang="en-US" sz="3600" b="0" i="0" u="none" strike="noStrike" cap="none" spc="0" normalizeH="0" baseline="0" dirty="0">
                <a:ln>
                  <a:noFill/>
                </a:ln>
                <a:solidFill>
                  <a:schemeClr val="bg1"/>
                </a:solidFill>
                <a:effectLst/>
                <a:uFillTx/>
                <a:latin typeface="+mj-lt"/>
                <a:ea typeface="+mj-ea"/>
                <a:cs typeface="+mj-cs"/>
                <a:sym typeface="Calibri"/>
              </a:rPr>
              <a:t>Omnivorously Curious</a:t>
            </a:r>
          </a:p>
          <a:p>
            <a:pPr marL="0" marR="0" indent="0" algn="r" defTabSz="914400" rtl="0" fontAlgn="auto" latinLnBrk="0" hangingPunct="0">
              <a:lnSpc>
                <a:spcPct val="100000"/>
              </a:lnSpc>
              <a:spcBef>
                <a:spcPts val="0"/>
              </a:spcBef>
              <a:spcAft>
                <a:spcPts val="2400"/>
              </a:spcAft>
              <a:buClrTx/>
              <a:buSzTx/>
              <a:buFontTx/>
              <a:buNone/>
              <a:tabLst/>
            </a:pPr>
            <a:r>
              <a:rPr lang="en-US" sz="3600" dirty="0">
                <a:solidFill>
                  <a:schemeClr val="bg1"/>
                </a:solidFill>
              </a:rPr>
              <a:t>Will Increase School’s Prestige</a:t>
            </a:r>
          </a:p>
          <a:p>
            <a:pPr marL="0" marR="0" indent="0" algn="r" defTabSz="914400" rtl="0" fontAlgn="auto" latinLnBrk="0" hangingPunct="0">
              <a:lnSpc>
                <a:spcPct val="100000"/>
              </a:lnSpc>
              <a:spcBef>
                <a:spcPts val="0"/>
              </a:spcBef>
              <a:spcAft>
                <a:spcPts val="2400"/>
              </a:spcAft>
              <a:buClrTx/>
              <a:buSzTx/>
              <a:buFontTx/>
              <a:buNone/>
              <a:tabLst/>
            </a:pPr>
            <a:r>
              <a:rPr lang="en-US" sz="3600" dirty="0">
                <a:solidFill>
                  <a:schemeClr val="bg1"/>
                </a:solidFill>
              </a:rPr>
              <a:t>Intelligent</a:t>
            </a:r>
          </a:p>
          <a:p>
            <a:pPr marL="0" marR="0" indent="0" algn="r" defTabSz="914400" rtl="0" fontAlgn="auto" latinLnBrk="0" hangingPunct="0">
              <a:lnSpc>
                <a:spcPct val="100000"/>
              </a:lnSpc>
              <a:spcBef>
                <a:spcPts val="0"/>
              </a:spcBef>
              <a:spcAft>
                <a:spcPts val="2400"/>
              </a:spcAft>
              <a:buClrTx/>
              <a:buSzTx/>
              <a:buFontTx/>
              <a:buNone/>
              <a:tabLst/>
            </a:pPr>
            <a:endParaRPr kumimoji="0" lang="en-US" sz="3600" b="0" i="0" u="none" strike="noStrike" cap="none" spc="0" normalizeH="0" baseline="0" dirty="0">
              <a:ln>
                <a:noFill/>
              </a:ln>
              <a:solidFill>
                <a:schemeClr val="bg1"/>
              </a:solidFill>
              <a:effectLst/>
              <a:uFillTx/>
              <a:latin typeface="+mj-lt"/>
              <a:ea typeface="+mj-ea"/>
              <a:cs typeface="+mj-cs"/>
              <a:sym typeface="Calibri"/>
            </a:endParaRPr>
          </a:p>
        </p:txBody>
      </p:sp>
    </p:spTree>
    <p:extLst>
      <p:ext uri="{BB962C8B-B14F-4D97-AF65-F5344CB8AC3E}">
        <p14:creationId xmlns:p14="http://schemas.microsoft.com/office/powerpoint/2010/main" val="2812502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1CADE4"/>
      </a:accent1>
      <a:accent2>
        <a:srgbClr val="2683C6"/>
      </a:accent2>
      <a:accent3>
        <a:srgbClr val="28C4CC"/>
      </a:accent3>
      <a:accent4>
        <a:srgbClr val="42BA97"/>
      </a:accent4>
      <a:accent5>
        <a:srgbClr val="3E8853"/>
      </a:accent5>
      <a:accent6>
        <a:srgbClr val="62A39F"/>
      </a:accent6>
      <a:hlink>
        <a:srgbClr val="0000FF"/>
      </a:hlink>
      <a:folHlink>
        <a:srgbClr val="FF00FF"/>
      </a:folHlink>
    </a:clrScheme>
    <a:fontScheme name="Retrospect">
      <a:majorFont>
        <a:latin typeface="Calibri"/>
        <a:ea typeface="Calibri"/>
        <a:cs typeface="Calibri"/>
      </a:majorFont>
      <a:minorFont>
        <a:latin typeface="Helvetica"/>
        <a:ea typeface="Helvetica"/>
        <a:cs typeface="Helvetica"/>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1CADE4"/>
      </a:accent1>
      <a:accent2>
        <a:srgbClr val="2683C6"/>
      </a:accent2>
      <a:accent3>
        <a:srgbClr val="28C4CC"/>
      </a:accent3>
      <a:accent4>
        <a:srgbClr val="42BA97"/>
      </a:accent4>
      <a:accent5>
        <a:srgbClr val="3E8853"/>
      </a:accent5>
      <a:accent6>
        <a:srgbClr val="62A39F"/>
      </a:accent6>
      <a:hlink>
        <a:srgbClr val="0000FF"/>
      </a:hlink>
      <a:folHlink>
        <a:srgbClr val="FF00FF"/>
      </a:folHlink>
    </a:clrScheme>
    <a:fontScheme name="Retrospect">
      <a:majorFont>
        <a:latin typeface="Calibri"/>
        <a:ea typeface="Calibri"/>
        <a:cs typeface="Calibri"/>
      </a:majorFont>
      <a:minorFont>
        <a:latin typeface="Helvetica"/>
        <a:ea typeface="Helvetica"/>
        <a:cs typeface="Helvetica"/>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2539</TotalTime>
  <Words>3799</Words>
  <Application>Microsoft Macintosh PowerPoint</Application>
  <PresentationFormat>Widescreen</PresentationFormat>
  <Paragraphs>369</Paragraphs>
  <Slides>58</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Trebuchet MS</vt:lpstr>
      <vt:lpstr>Retrospect</vt:lpstr>
      <vt:lpstr>Lock and Key</vt:lpstr>
      <vt:lpstr>PowerPoint Presentation</vt:lpstr>
      <vt:lpstr>The Biggest Mistake with Resumes</vt:lpstr>
      <vt:lpstr>PowerPoint Presentation</vt:lpstr>
      <vt:lpstr>PowerPoint Presentation</vt:lpstr>
      <vt:lpstr>PowerPoint Presentation</vt:lpstr>
      <vt:lpstr>PowerPoint Presentation</vt:lpstr>
      <vt:lpstr>Understanding the Lock</vt:lpstr>
      <vt:lpstr>College</vt:lpstr>
      <vt:lpstr>PowerPoint Presentation</vt:lpstr>
      <vt:lpstr>Fashioning the Key</vt:lpstr>
      <vt:lpstr>PowerPoint Presentation</vt:lpstr>
      <vt:lpstr>Remember</vt:lpstr>
      <vt:lpstr>Build a Resume</vt:lpstr>
      <vt:lpstr>Levels of Detail</vt:lpstr>
      <vt:lpstr>Education</vt:lpstr>
      <vt:lpstr>Education</vt:lpstr>
      <vt:lpstr>Education</vt:lpstr>
      <vt:lpstr>Education</vt:lpstr>
      <vt:lpstr>Education</vt:lpstr>
      <vt:lpstr>Education</vt:lpstr>
      <vt:lpstr>Even More Coursework</vt:lpstr>
      <vt:lpstr>Employment</vt:lpstr>
      <vt:lpstr>Employment</vt:lpstr>
      <vt:lpstr>Awards</vt:lpstr>
      <vt:lpstr>Awards</vt:lpstr>
      <vt:lpstr>Clubs</vt:lpstr>
      <vt:lpstr>Clubs</vt:lpstr>
      <vt:lpstr>Sports</vt:lpstr>
      <vt:lpstr>Sports</vt:lpstr>
      <vt:lpstr>Service</vt:lpstr>
      <vt:lpstr>Service</vt:lpstr>
      <vt:lpstr>Trips, Classes</vt:lpstr>
      <vt:lpstr>Trips, Classes</vt:lpstr>
      <vt:lpstr>Crafting Sentences</vt:lpstr>
      <vt:lpstr>Resume Sentences</vt:lpstr>
      <vt:lpstr>Resume Sentences</vt:lpstr>
      <vt:lpstr>Resume Sentences</vt:lpstr>
      <vt:lpstr>Resume Sentences</vt:lpstr>
      <vt:lpstr>Resume Sentences</vt:lpstr>
      <vt:lpstr>Resume Sentences</vt:lpstr>
      <vt:lpstr>Resume Sentences</vt:lpstr>
      <vt:lpstr>Resume Sentences</vt:lpstr>
      <vt:lpstr>Resume Sentences</vt:lpstr>
      <vt:lpstr>Resume Sentences</vt:lpstr>
      <vt:lpstr>Resume Sentences</vt:lpstr>
      <vt:lpstr>Resume Sentences</vt:lpstr>
      <vt:lpstr>Resume Sentences</vt:lpstr>
      <vt:lpstr>Resume Sentences</vt:lpstr>
      <vt:lpstr>PowerPoint Presentation</vt:lpstr>
      <vt:lpstr>Resume Sentences</vt:lpstr>
      <vt:lpstr>Meatball Words</vt:lpstr>
      <vt:lpstr>Putting It Together</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Lock and Key</dc:title>
  <cp:lastModifiedBy>Grover, Stephen</cp:lastModifiedBy>
  <cp:revision>13</cp:revision>
  <dcterms:modified xsi:type="dcterms:W3CDTF">2022-10-12T19:12:22Z</dcterms:modified>
</cp:coreProperties>
</file>